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9a1febd7a7d42da" /><Relationship Type="http://schemas.openxmlformats.org/officeDocument/2006/relationships/extended-properties" Target="/docProps/app.xml" Id="Rc912ffe8e6a54dd2" /><Relationship Type="http://schemas.openxmlformats.org/officeDocument/2006/relationships/officeDocument" Target="/ppt/presentation.xml" Id="Rd01ab743f29343b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4385f79e0b4321"/>
  </p:sldMasterIdLst>
  <p:notesMasterIdLst>
    <p:notesMasterId xmlns:r="http://schemas.openxmlformats.org/officeDocument/2006/relationships" r:id="Ree4b99fa4eea4722"/>
  </p:notesMasterIdLst>
  <p:sldIdLst>
    <p:sldId xmlns:r="http://schemas.openxmlformats.org/officeDocument/2006/relationships" id="256" r:id="R564724ca37bc4fda"/>
    <p:sldId xmlns:r="http://schemas.openxmlformats.org/officeDocument/2006/relationships" id="257" r:id="Rbf2b8d6c0a4b4987"/>
    <p:sldId xmlns:r="http://schemas.openxmlformats.org/officeDocument/2006/relationships" id="258" r:id="R4687ed4a548d4aa3"/>
    <p:sldId xmlns:r="http://schemas.openxmlformats.org/officeDocument/2006/relationships" id="259" r:id="Rba977142a1974f3f"/>
    <p:sldId xmlns:r="http://schemas.openxmlformats.org/officeDocument/2006/relationships" id="260" r:id="R933cc11176bd4ad7"/>
    <p:sldId xmlns:r="http://schemas.openxmlformats.org/officeDocument/2006/relationships" id="261" r:id="Rce0229d074b244c1"/>
    <p:sldId xmlns:r="http://schemas.openxmlformats.org/officeDocument/2006/relationships" id="262" r:id="Re2853dd0bbb742a9"/>
    <p:sldId xmlns:r="http://schemas.openxmlformats.org/officeDocument/2006/relationships" id="263" r:id="R5570ffb8fb4c4414"/>
    <p:sldId xmlns:r="http://schemas.openxmlformats.org/officeDocument/2006/relationships" id="264" r:id="R37bdbdb7e5ff4e1d"/>
    <p:sldId xmlns:r="http://schemas.openxmlformats.org/officeDocument/2006/relationships" id="265" r:id="R326449a7c62e4148"/>
    <p:sldId xmlns:r="http://schemas.openxmlformats.org/officeDocument/2006/relationships" id="266" r:id="R5e7f0c21b0ad4fa0"/>
    <p:sldId xmlns:r="http://schemas.openxmlformats.org/officeDocument/2006/relationships" id="267" r:id="Re2a1b33176754489"/>
    <p:sldId xmlns:r="http://schemas.openxmlformats.org/officeDocument/2006/relationships" id="268" r:id="Rc9a87475a1de46a0"/>
    <p:sldId xmlns:r="http://schemas.openxmlformats.org/officeDocument/2006/relationships" id="269" r:id="Rbaa52946eb854b8a"/>
    <p:sldId xmlns:r="http://schemas.openxmlformats.org/officeDocument/2006/relationships" id="270" r:id="R538e8ae9e93345f3"/>
    <p:sldId xmlns:r="http://schemas.openxmlformats.org/officeDocument/2006/relationships" id="271" r:id="R23f95db977814cdd"/>
    <p:sldId xmlns:r="http://schemas.openxmlformats.org/officeDocument/2006/relationships" id="272" r:id="R608fa1808352411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e33c5f2badc4007" /><Relationship Type="http://schemas.openxmlformats.org/officeDocument/2006/relationships/slideMaster" Target="/ppt/slideMasters/slideMaster1.xml" Id="R824385f79e0b4321" /><Relationship Type="http://schemas.openxmlformats.org/officeDocument/2006/relationships/notesMaster" Target="/ppt/notesMasters/notesMaster1.xml" Id="Ree4b99fa4eea4722" /><Relationship Type="http://schemas.openxmlformats.org/officeDocument/2006/relationships/presProps" Target="/ppt/presProps.xml" Id="R089a2f9b64a34c36" /><Relationship Type="http://schemas.openxmlformats.org/officeDocument/2006/relationships/tableStyles" Target="/ppt/tableStyles.xml" Id="Rcf6fa179e11841ca" /><Relationship Type="http://schemas.openxmlformats.org/officeDocument/2006/relationships/slide" Target="/ppt/slides/slide1.xml" Id="R564724ca37bc4fda" /><Relationship Type="http://schemas.openxmlformats.org/officeDocument/2006/relationships/slide" Target="/ppt/slides/slide2.xml" Id="Rbf2b8d6c0a4b4987" /><Relationship Type="http://schemas.openxmlformats.org/officeDocument/2006/relationships/slide" Target="/ppt/slides/slide3.xml" Id="R4687ed4a548d4aa3" /><Relationship Type="http://schemas.openxmlformats.org/officeDocument/2006/relationships/slide" Target="/ppt/slides/slide4.xml" Id="Rba977142a1974f3f" /><Relationship Type="http://schemas.openxmlformats.org/officeDocument/2006/relationships/slide" Target="/ppt/slides/slide5.xml" Id="R933cc11176bd4ad7" /><Relationship Type="http://schemas.openxmlformats.org/officeDocument/2006/relationships/slide" Target="/ppt/slides/slide6.xml" Id="Rce0229d074b244c1" /><Relationship Type="http://schemas.openxmlformats.org/officeDocument/2006/relationships/slide" Target="/ppt/slides/slide7.xml" Id="Re2853dd0bbb742a9" /><Relationship Type="http://schemas.openxmlformats.org/officeDocument/2006/relationships/slide" Target="/ppt/slides/slide8.xml" Id="R5570ffb8fb4c4414" /><Relationship Type="http://schemas.openxmlformats.org/officeDocument/2006/relationships/slide" Target="/ppt/slides/slide9.xml" Id="R37bdbdb7e5ff4e1d" /><Relationship Type="http://schemas.openxmlformats.org/officeDocument/2006/relationships/slide" Target="/ppt/slides/slide10.xml" Id="R326449a7c62e4148" /><Relationship Type="http://schemas.openxmlformats.org/officeDocument/2006/relationships/slide" Target="/ppt/slides/slide11.xml" Id="R5e7f0c21b0ad4fa0" /><Relationship Type="http://schemas.openxmlformats.org/officeDocument/2006/relationships/slide" Target="/ppt/slides/slide12.xml" Id="Re2a1b33176754489" /><Relationship Type="http://schemas.openxmlformats.org/officeDocument/2006/relationships/slide" Target="/ppt/slides/slide13.xml" Id="Rc9a87475a1de46a0" /><Relationship Type="http://schemas.openxmlformats.org/officeDocument/2006/relationships/slide" Target="/ppt/slides/slide14.xml" Id="Rbaa52946eb854b8a" /><Relationship Type="http://schemas.openxmlformats.org/officeDocument/2006/relationships/slide" Target="/ppt/slides/slide15.xml" Id="R538e8ae9e93345f3" /><Relationship Type="http://schemas.openxmlformats.org/officeDocument/2006/relationships/slide" Target="/ppt/slides/slide16.xml" Id="R23f95db977814cdd" /><Relationship Type="http://schemas.openxmlformats.org/officeDocument/2006/relationships/slide" Target="/ppt/slides/slide17.xml" Id="R608fa1808352411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e4dc08c1ee947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db672137e3c4392" /><Relationship Type="http://schemas.openxmlformats.org/officeDocument/2006/relationships/notesMaster" Target="/ppt/notesMasters/notesMaster1.xml" Id="Ra20a5166bd7644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d3ed511706f4df5" /><Relationship Type="http://schemas.openxmlformats.org/officeDocument/2006/relationships/notesMaster" Target="/ppt/notesMasters/notesMaster1.xml" Id="R430bc1429d34462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9d39e14a4834f87" /><Relationship Type="http://schemas.openxmlformats.org/officeDocument/2006/relationships/notesMaster" Target="/ppt/notesMasters/notesMaster1.xml" Id="Rdd9516443d48425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71e56e7d94c46b7" /><Relationship Type="http://schemas.openxmlformats.org/officeDocument/2006/relationships/notesMaster" Target="/ppt/notesMasters/notesMaster1.xml" Id="R29162ccb44ef4d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5d657bba5574d6a" /><Relationship Type="http://schemas.openxmlformats.org/officeDocument/2006/relationships/notesMaster" Target="/ppt/notesMasters/notesMaster1.xml" Id="R2f13876b3acd4fd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31be61a5c71410a" /><Relationship Type="http://schemas.openxmlformats.org/officeDocument/2006/relationships/notesMaster" Target="/ppt/notesMasters/notesMaster1.xml" Id="Rfe231b8e13ab40c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d807757c08e4e71" /><Relationship Type="http://schemas.openxmlformats.org/officeDocument/2006/relationships/notesMaster" Target="/ppt/notesMasters/notesMaster1.xml" Id="R77d087e874b24b0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da8488e4c9744df" /><Relationship Type="http://schemas.openxmlformats.org/officeDocument/2006/relationships/notesMaster" Target="/ppt/notesMasters/notesMaster1.xml" Id="Ra3858732ef2d424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008c50da3e8447f" /><Relationship Type="http://schemas.openxmlformats.org/officeDocument/2006/relationships/notesMaster" Target="/ppt/notesMasters/notesMaster1.xml" Id="R2d88ba6caa4940e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6d86370c1474e00" /><Relationship Type="http://schemas.openxmlformats.org/officeDocument/2006/relationships/notesMaster" Target="/ppt/notesMasters/notesMaster1.xml" Id="R6b8b9e287536482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df8684045944300" /><Relationship Type="http://schemas.openxmlformats.org/officeDocument/2006/relationships/notesMaster" Target="/ppt/notesMasters/notesMaster1.xml" Id="R45376c105320440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18c13ee180341b0" /><Relationship Type="http://schemas.openxmlformats.org/officeDocument/2006/relationships/notesMaster" Target="/ppt/notesMasters/notesMaster1.xml" Id="R3dc145ba087f4e7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879be25489a4b02" /><Relationship Type="http://schemas.openxmlformats.org/officeDocument/2006/relationships/notesMaster" Target="/ppt/notesMasters/notesMaster1.xml" Id="Rb504b898b823458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1c275e72066448e" /><Relationship Type="http://schemas.openxmlformats.org/officeDocument/2006/relationships/notesMaster" Target="/ppt/notesMasters/notesMaster1.xml" Id="Rdac47262ddba421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500edeb357f4175" /><Relationship Type="http://schemas.openxmlformats.org/officeDocument/2006/relationships/notesMaster" Target="/ppt/notesMasters/notesMaster1.xml" Id="R7491359b8e48411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dc349a732f04839" /><Relationship Type="http://schemas.openxmlformats.org/officeDocument/2006/relationships/notesMaster" Target="/ppt/notesMasters/notesMaster1.xml" Id="Rb40be474b8d7457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119c1c89c114ec0" /><Relationship Type="http://schemas.openxmlformats.org/officeDocument/2006/relationships/notesMaster" Target="/ppt/notesMasters/notesMaster1.xml" Id="Ra1ad0e84bf6a4b8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VOIMA on riippumaton ohjelmistokokonaisuus, ei IPF:n, SVNL:n tai SVRY:n virallinen ohjelmisto. Viittaukset eri järjestöihin eivät tarkoita sovittua yhteistyötä.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</a:t>
            </a:r>
          </a:p>
          <a:p xmlns:a="http://schemas.openxmlformats.org/drawingml/2006/main">
            <a:r>
              <a:t>Kuvat ovat aitoja harjoitusnäkymiä. Kuvat ovat aitoja selainkuvia synteettisistä harjoituskilpailuista. Nimet, päivät ja yksiköt ovat esimerkkejä.</a:t>
            </a:r>
          </a:p>
          <a:p xmlns:a="http://schemas.openxmlformats.org/drawingml/2006/main">
            <a:r>
              <a:t>Tulospalvelu ja Voimapunnerrus käynnistettiin julkaistuista Windows-paketeista erilliseen tietokansioon. Poliisivoimailun käyttökoe tehtiin saman julkaisun lähteestä erillisillä porteilla, koska tavalliset portit olivat koneella käytössä.</a:t>
            </a:r>
          </a:p>
          <a:p xmlns:a="http://schemas.openxmlformats.org/drawingml/2006/main">
            <a:r>
              <a:t>Kuunteluosoite 0.0.0.0 ja TLS-yhteys palvelinkoneen LAN-liitännän kautta varmennettiin. Tämä ei ole erillisten fyysisten laitteiden tai koko tapahtuman hyväksyntätesti.</a:t>
            </a:r>
          </a:p>
          <a:p xmlns:a="http://schemas.openxmlformats.org/drawingml/2006/main">
            <a:r>
              <a:t>Companion-puhelin, QR/viivakoodinlukija, erilliset tuomari- ja näyttölaitteet, kamerat, OBS, ääni ja tulostin jäivät käytännön testin ulkopuolelle.</a:t>
            </a:r>
          </a:p>
          <a:p xmlns:a="http://schemas.openxmlformats.org/drawingml/2006/main">
            <a:r>
              <a:t>Harjoituksia ei julkaistu LIVE-palveluun. Ulkoisia lisenssi-, ennätys-, video- ja arkistopalveluita, sähkökatkoa tai koko tietokansion palautusta toiselle koneelle ei hyväksyntätestattu.</a:t>
            </a:r>
          </a:p>
          <a:p xmlns:a="http://schemas.openxmlformats.org/drawingml/2006/main">
            <a:r>
              <a:t>Voimapunnerruksen molemmat osajärjestykset suoritettiin loppuun. Tulospalvelussa ja poliisivoimailussa tarkistettiin esimerkkisuoritukset ja tulokset; kaikkien kilpailukierrosten ja poikkeustilanteiden loppuketjua ei ajettu.</a:t>
            </a:r>
          </a:p>
          <a:p xmlns:a="http://schemas.openxmlformats.org/drawingml/2006/main">
            <a:r>
              <a:t>Sorsa-vienti koskee 13.9.2026 korjattua 1.0.29-pakettia (revision 20260913-sorsa1). Vanhasta 1.0.29-paketista puuttui Excel-pohja. Tarkista lataussivun revision ja päivitä vanha paketti. Vienti tarvitsee Windows-palvelinkoneeseen asennetun ja aktivoidun Microsoft Excelin.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Etusivu → valmistelu → kilpailun ohjaus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Tämä on yhden tietokoneen peruspolku. Kuvien kuusi nostajaa ja kilpailu ovat kuvitteellisia. Käytä harjoitukseen eri kilpailutiedostoa ja pidä LIVE pois päältä.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Asenna VOIMA Tulospalvelu 1.0.29, kirjaudu ja luo toimitsijatunnukset. Tarkista HTTPS-palvelinyhteys.</a:t>
            </a:r>
          </a:p>
          <a:p xmlns:a="http://schemas.openxmlformats.org/drawingml/2006/main">
            <a:r>
              <a:t>2. Luo kilpailu Pikakilpailussa tai Asetusten viiden vaiheen ohjauksessa. Vahvista nimi, päivä, laji, varustemuoto ja aikataulu.</a:t>
            </a:r>
          </a:p>
          <a:p xmlns:a="http://schemas.openxmlformats.org/drawingml/2006/main">
            <a:r>
              <a:t>3. Lisää ilmoittautumiset. Punnitse henkilöt, tallenna avauspainot ja telineet sekä tarkista LOT-numerot.</a:t>
            </a:r>
          </a:p>
          <a:p xmlns:a="http://schemas.openxmlformats.org/drawingml/2006/main">
            <a:r>
              <a:t>4. Muodosta ryhmät ja päivän sessiot. Määritä tarvittavat tuomarit. Korjaa kilpailun valmiustarkistuksen estävät puutteet.</a:t>
            </a:r>
          </a:p>
          <a:p xmlns:a="http://schemas.openxmlformats.org/drawingml/2006/main">
            <a:r>
              <a:t>5. Avaa Kilpailun ohjaus. Varmista ensimmäinen ryhmä, laji ja yritys; aloita kilpailu. Tarkista jokaisella nostolla henkilö, kuorma, telineet ja tuomio.</a:t>
            </a:r>
          </a:p>
          <a:p xmlns:a="http://schemas.openxmlformats.org/drawingml/2006/main">
            <a:r>
              <a:t>6. Lopuksi tarkista tulokset, tee viennit ja palkinto-ohjelma, päätä kilpailu hallitusti ja ota varmuuskopio.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Kilpailun perustaminen, punnitus, ryhmät, kellot ja tuomiot tallentavat tietoja. Näyttöjen avaaminen on katselua.</a:t>
            </a:r>
          </a:p>
          <a:p xmlns:a="http://schemas.openxmlformats.org/drawingml/2006/main">
            <a:r>
              <a:t>Odotettu tulos: Paikallinen voimanosto- tai penkkikilpailu toimii ilman puhelinsovellusta tai videolähetystä.</a:t>
            </a:r>
          </a:p>
          <a:p xmlns:a="http://schemas.openxmlformats.org/drawingml/2006/main">
            <a:r>
              <a:t>Seuraavaksi: Lue seuraavat viiteluvut ennen vastaavaa työvaihetta.</a:t>
            </a:r>
          </a:p>
          <a:p xmlns:a="http://schemas.openxmlformats.org/drawingml/2006/main">
            <a:r>
              <a:t>Huomio: Klassinen ja varuste ovat erillisiä tulosluokkia. Pelkkä penkkipunnerrus käyttää samaa valmisteluketjua ilman kyykkyä ja maastanostoa. Voimapunnerruksen erillinen työnkulku kuvataan sen omassa oppaassa.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https://powerliftingstream.fi/ohjeet/tulospalvelu/1.0.29/#pika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Windows • ensikäynnistys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Käyttö on maksutonta. Ohjelmistolisenssin aktivointia, käyttöaikarajaa tai laiterajaa ei ole. Kirjautuminen suojaa kilpailun muokkausta; kilpailijan mahdollinen kilpailulisenssi on eri asia.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Lataa oikean tuotteen Setup tai portable-ZIP powerliftingstream.fi-sivustolta. Tarkista versionumero ja sivun SHA-256. Setup asentaa ohjelman; portable-paketti puretaan kokonaan omaan kansioon.</a:t>
            </a:r>
          </a:p>
          <a:p xmlns:a="http://schemas.openxmlformats.org/drawingml/2006/main">
            <a:r>
              <a:t>2. Käynnistä VOIMA.exe. Pythonia tai Node.js:ää ei asenneta erikseen. Säilytä ohjelman mukana tuleva _internal-kansio. Älä sekoita kolmen tuotteen asennuskansioita.</a:t>
            </a:r>
          </a:p>
          <a:p xmlns:a="http://schemas.openxmlformats.org/drawingml/2006/main">
            <a:r>
              <a:t>3. Ensikäynnistyksessä valitse Kopioi salasana ja Jatka kirjautumiseen. Käytä ikkunan omaa ylläpitotunnusta, liitä salasana ja vaihda se ohjelman pyytämässä vaiheessa. Säilytä uudet tunnukset järjestäjän hallinnassa.</a:t>
            </a:r>
          </a:p>
          <a:p xmlns:a="http://schemas.openxmlformats.org/drawingml/2006/main">
            <a:r>
              <a:t>4. Luo tarvitut toimitsijatunnukset käyttöönoton ohjeella. Kirjaudu omaan tehtävään sopivalla tunnuksella. Tarkista palvelinyhteys ja ohjelman versio ennen harjoituskilpailua.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Asennus luo tuotteen oman tietokansion, paikallisen HTTPS-varmenteen ja ylläpitotunnuksen. Kirjautuminen ei luo kilpailua.</a:t>
            </a:r>
          </a:p>
          <a:p xmlns:a="http://schemas.openxmlformats.org/drawingml/2006/main">
            <a:r>
              <a:t>Odotettu tulos: Tietokansio on %LOCALAPPDATA%\VOIMA\Tulospalvelu. Tavalliset portit: HTTPS 5000, Companion relay 8787.</a:t>
            </a:r>
          </a:p>
          <a:p xmlns:a="http://schemas.openxmlformats.org/drawingml/2006/main">
            <a:r>
              <a:t>Seuraavaksi: Tee harjoituskilpailu ennen oikean tapahtuman perustamista.</a:t>
            </a:r>
          </a:p>
          <a:p xmlns:a="http://schemas.openxmlformats.org/drawingml/2006/main">
            <a:r>
              <a:t>Huomio: Kuvien testipalvelimilla voi olla tavallisesta asennuksesta poikkeava portti. Käytä oman käynnistimen näyttämää osoitetta. Paketteja ei ole allekirjoitettu kaupallisella koodin allekirjoitusvarmenteella; tarkista alkuperä ennen asentamista.</a:t>
            </a:r>
          </a:p>
          <a:p xmlns:a="http://schemas.openxmlformats.org/drawingml/2006/main">
            <a:r>
              <a:t>Tarkistus: Julkaistu paketti ja eristetty käyttöönotto tarkistettu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https://powerliftingstream.fi/ohjeet/tulospalvelu/1.0.29/#asennus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Pikakilpailu / Asetukset / Kilpailulaji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Pikakilpailu on tiivis perustaminen. Ohjattu valmistelu etenee perustiedoista kisalomakkeeseen, päivän rakenteeseen, ryhmiin ja yhteenvetoon.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Anna nimi, päivä, paikka ja järjestäjä. Valitse SVNL/IPF-profiili tai perusteltu poliisiprofiili, voimanosto tai penkki ja klassinen, varuste tai molemmat. Valitse LIVE tarkoituksen mukaan.</a:t>
            </a:r>
          </a:p>
          <a:p xmlns:a="http://schemas.openxmlformats.org/drawingml/2006/main">
            <a:r>
              <a:t>2. Luo uusi pikakilpailu tekee uuden tiedoston. Tallenna nykyiseen muuttaa valittua kilpailua. Asetusten Luo kilpailu ja tallenna perustaa kilpailutiedoston; lue aina näytetty tiedostonimi.</a:t>
            </a:r>
          </a:p>
          <a:p xmlns:a="http://schemas.openxmlformats.org/drawingml/2006/main">
            <a:r>
              <a:t>3. Kalenterin Käytä kilpailun pohjana esitäyttää tiedot. Tarkista päivämäärä, paikka ja ajat itse; kalenterivalinta ei vielä tallenna kilpailua.</a:t>
            </a:r>
          </a:p>
          <a:p xmlns:a="http://schemas.openxmlformats.org/drawingml/2006/main">
            <a:r>
              <a:t>4. Valitse jatkaminen ilman osalajitulosta kilpailun sääntöjen mukaan. Älä muuta lajia tai tätä toimintatapaa kesken kilpailun kokeilumielessä. Jatka ilmoittautumisiin.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Lomakkeen täyttäminen ja kalenteriesikatselu eivät tallenna. Luo- ja Tallenna-toiminnot muuttavat kilpailua; uuden kilpailun avaus vaihtaa palvelimen aktiivisen tiedoston.</a:t>
            </a:r>
          </a:p>
          <a:p xmlns:a="http://schemas.openxmlformats.org/drawingml/2006/main">
            <a:r>
              <a:t>Odotettu tulos: Oikean lajin kilpailu on tallennettu omaan tiedostoonsa.</a:t>
            </a:r>
          </a:p>
          <a:p xmlns:a="http://schemas.openxmlformats.org/drawingml/2006/main">
            <a:r>
              <a:t>Seuraavaksi: Tuo tai lisää ilmoittautumiset ja varmista ne punnituksessa.</a:t>
            </a:r>
          </a:p>
          <a:p xmlns:a="http://schemas.openxmlformats.org/drawingml/2006/main">
            <a:r>
              <a:t>Huomio: Painonnosto ja supertotal näkyvät kehitteillä olevina: niitä ei voi aloittaa valmiina kilpailunohjauksena. Voimapunnerruksessa käytetään maksimi/toistot-työtilaa ja sen omia sääntörajauksia.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https://powerliftingstream.fi/ohjeet/tulospalvelu/1.0.29/#kilpailu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Kilpailun valmistelu → Ilmoittautumiset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Ilmoittautuminen säilyttää henkilön perustiedot ennen punnitusta. Viitehaku on apu henkilön tunnistamiseen, ei vahvistus nykyisestä kehonpainosta tai lisenssistä.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Valitse Uusi tai oikea henkilö listalta. Syötä etu- ja sukunimi, sukupuoli, syntymävuosi, seura ja kilpailumuoto. Tarkista sarja sekä virallinen/epävirallinen osallistuminen.</a:t>
            </a:r>
          </a:p>
          <a:p xmlns:a="http://schemas.openxmlformats.org/drawingml/2006/main">
            <a:r>
              <a:t>2. Anna LOT tai käytä sovittua lotitusta. Ryhmävihje auttaa tuonnin ryhmittelyssä, mutta tarkista lopulliset ryhmät erikseen. Tallenna ilmoittautuminen.</a:t>
            </a:r>
          </a:p>
          <a:p xmlns:a="http://schemas.openxmlformats.org/drawingml/2006/main">
            <a:r>
              <a:t>3. CSV-, Excel- tai JSON-tuonnissa valitse näkymän tukema muoto. Tarkista esikatselun henkilöt, sarjat, LOT, ryhmät ja puuttuvat tiedot ennen vahvistusta. Säilytä alkuperäinen tuontitiedosto.</a:t>
            </a:r>
          </a:p>
          <a:p xmlns:a="http://schemas.openxmlformats.org/drawingml/2006/main">
            <a:r>
              <a:t>4. OpenIPF- ja Voimanostajat.fi-hakuja käyttäessä varmista henkilö ja syntymävuosi. Älä arvaa tarkkaa vuotta pelkän ikäluokan perusteella. Haku ei korvaa punnitusta.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Haku ja esikatselu ovat katselua. Ilmoittautumisen tallennus, vahvistettu tuonti ja lotitus muuttavat tietoja.</a:t>
            </a:r>
          </a:p>
          <a:p xmlns:a="http://schemas.openxmlformats.org/drawingml/2006/main">
            <a:r>
              <a:t>Odotettu tulos: Urheilija löytyy punnituksen henkilövalinnasta ilman uudelleen luotua kaksoiskappaletta.</a:t>
            </a:r>
          </a:p>
          <a:p xmlns:a="http://schemas.openxmlformats.org/drawingml/2006/main">
            <a:r>
              <a:t>Seuraavaksi: Vahvista henkilö ja kirjaa todellinen punnitus.</a:t>
            </a:r>
          </a:p>
          <a:p xmlns:a="http://schemas.openxmlformats.org/drawingml/2006/main">
            <a:r>
              <a:t>Huomio: Suomisportin lisenssi- ja antidopingtarkistus tarvitsee järjestäjän erilliset API-oikeudet. Puuttuva yhteys tai haku ei todista lisenssin puuttumista. Ulkoista hakua ja kaikkia tuontipohjia ei testattu tässä ohjekokeessa.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https://powerliftingstream.fi/ohjeet/tulospalvelu/1.0.29/#ilmoittautuminen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Kilpailun valmistelu → Punnitus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Valitse henkilö ennen painojen syöttämistä. Punnitsemattomat, Kaikki ja Valmiit ovat listan rajauksia; niiden käyttö ei muuta punnitustietoa.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Hae nimi, seura, sarja tai LOT. Valitse urheilija listasta tai Valittu urheilija -valikosta. Varmista henkilöllisyys ja tarkista, ettei saman henkilön toinen tietue ole valittuna.</a:t>
            </a:r>
          </a:p>
          <a:p xmlns:a="http://schemas.openxmlformats.org/drawingml/2006/main">
            <a:r>
              <a:t>2. Syötä mitattu kehonpaino ja kyseisen kilpailun avauspainot. Tarkista sarja, LOT ja varustemuoto. Pelkässä penkkikilpailussa tarvitaan penkin avaaja.</a:t>
            </a:r>
          </a:p>
          <a:p xmlns:a="http://schemas.openxmlformats.org/drawingml/2006/main">
            <a:r>
              <a:t>3. Prosenttiehdotus käyttää tallennettuja ennätystietoja ja pyöristää 2,5 kg:n portaaseen alaspäin. Se on ehdotus; varmista urheilijan ilmoitus ennen tallennusta.</a:t>
            </a:r>
          </a:p>
          <a:p xmlns:a="http://schemas.openxmlformats.org/drawingml/2006/main">
            <a:r>
              <a:t>4. Tallenna punnitus. Tarkista kuittaus, Punnittu-tila ja tallentuneet arvot. Punnitusajan ja tietojen näkyvyyden on vastattava kilpailun aikataulua.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Suodatus ja henkilön valinta ovat katselua. Tallenna punnitus kirjoittaa kehonpainon, avauspainot ja tekniset tiedot kilpailijalle.</a:t>
            </a:r>
          </a:p>
          <a:p xmlns:a="http://schemas.openxmlformats.org/drawingml/2006/main">
            <a:r>
              <a:t>Odotettu tulos: Harjoituskuvan Aino Esimerkin kehonpaino on 62,4 kg. Tiedot liittyvät samaan ilmoittautumiseen ja henkilöön.</a:t>
            </a:r>
          </a:p>
          <a:p xmlns:a="http://schemas.openxmlformats.org/drawingml/2006/main">
            <a:r>
              <a:t>Seuraavaksi: Tarkista telineet ja lisää urheilija oikeaan ryhmään.</a:t>
            </a:r>
          </a:p>
          <a:p xmlns:a="http://schemas.openxmlformats.org/drawingml/2006/main">
            <a:r>
              <a:t>Huomio: Nollaa punnitus vaatii vahvistuksen. Se poistaa punnituskohtaisia tietoja ja ryhmäkytkentöjä, mutta säilyttää ilmoittautumisen ja LOT:n. Jo nostaneen tai aktiivisen henkilön nollausta rajataan. Kokeessa avattiin vahvistus ja peruttiin nollaus.</a:t>
            </a:r>
          </a:p>
          <a:p xmlns:a="http://schemas.openxmlformats.org/drawingml/2006/main">
            <a:r>
              <a:t>Tarkistus: Punnitus tallennettu testissä; nollauksen vahvistus tarkistettu ja peruttu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https://powerliftingstream.fi/ohjeet/tulospalvelu/1.0.29/#punnitus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Ryhmät • Asetukset → Päivän rakenne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Ryhmän jäsenyys ja nostojärjestys ovat eri asioita. Nostojärjestys määräytyy kulloisenkin lajin, kierroksen ja kuormien mukaan.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Luo ryhmä nimellä, lajilla ja maksimikoolla. Lisää siihen oikeat kilpailijat. Harjoituksessa Ryhmä A ja Ryhmä B sisältävät kumpikin kolme henkilöä.</a:t>
            </a:r>
          </a:p>
          <a:p xmlns:a="http://schemas.openxmlformats.org/drawingml/2006/main">
            <a:r>
              <a:t>2. Tarkista tuonnin ryhmävihjeistä muodostetut ryhmät. Poista vain väärä jäsenyys; älä poista itse urheilijaa ryhmityksen korjaamiseksi.</a:t>
            </a:r>
          </a:p>
          <a:p xmlns:a="http://schemas.openxmlformats.org/drawingml/2006/main">
            <a:r>
              <a:t>3. Määritä Asetusten Päivän rakenne -vaiheessa punnitukset, ryhmien sessiot, aloitukset ja pitkät tauot. Kytke tuomarit oikeisiin tehtäviin.</a:t>
            </a:r>
          </a:p>
          <a:p xmlns:a="http://schemas.openxmlformats.org/drawingml/2006/main">
            <a:r>
              <a:t>4. Tarkista sihteerin Kilpailun lajien ja ryhmien kulku. Yksi ryhmä suorittaa osalajinsa kierrokset ennen seuraavaa ryhmää; osalaji vaihtuu vasta sen ryhmien jälkeen.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Ryhmän ja jäsenyyden tallennus sekä päiväohjelman muutokset muuttavat kilpailua. Ryhmän katselu tai aikataulun esikatselu ei tee vaihtoa lavalla.</a:t>
            </a:r>
          </a:p>
          <a:p xmlns:a="http://schemas.openxmlformats.org/drawingml/2006/main">
            <a:r>
              <a:t>Odotettu tulos: Kilpailun jokainen urheilija ja laji on oikeassa ryhmässä ja päivän sessiossa.</a:t>
            </a:r>
          </a:p>
          <a:p xmlns:a="http://schemas.openxmlformats.org/drawingml/2006/main">
            <a:r>
              <a:t>Seuraavaksi: Avaa valmiustarkistus ennen kilpailun käynnistämistä.</a:t>
            </a:r>
          </a:p>
          <a:p xmlns:a="http://schemas.openxmlformats.org/drawingml/2006/main">
            <a:r>
              <a:t>Huomio: Saman henkilön lisääminen toiseen ryhmään ei luo erillistä tuloskirjanpitoa. Poliisivoimailussa ryhmät määritellään erikseen jokaiselle lajille oman pääsivun työkalulla.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https://powerliftingstream.fi/ohjeet/tulospalvelu/1.0.29/#ryhmat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Kilpailun ohjaus → Avaa ohjaus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Ylärivi kertoo kilpailun vaiheen, ryhmän, lajin ja kierroksen. Valmiustarkistus kokoaa puutteet ennen käynnistystä tai siirtymää.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Avaa ohjaus ja Näytä valmiustarkistus. Korjaa puuttuvat punnitukset, avaajat, LOT-ristiriidat, ryhmät ja muut estävät puutteet niiden omissa näkymissä.</a:t>
            </a:r>
          </a:p>
          <a:p xmlns:a="http://schemas.openxmlformats.org/drawingml/2006/main">
            <a:r>
              <a:t>2. Tarkista Kilpailun lajien ja ryhmien kulku sekä ensimmäisen noston tiedot. Valitse oikea ryhmä ja osalaji. Älä käytä vaiheenvaihtoa vain päästäksesi lukituksen ohi.</a:t>
            </a:r>
          </a:p>
          <a:p xmlns:a="http://schemas.openxmlformats.org/drawingml/2006/main">
            <a:r>
              <a:t>3. Tarkista erikseen Automaattiset tauot, Automaattiset kierrokset ja Automaattiset ryhmänvaihdot. Niillä on eri tehtävät; yhden valinta ei tarkoita kaikkien olevan päällä.</a:t>
            </a:r>
          </a:p>
          <a:p xmlns:a="http://schemas.openxmlformats.org/drawingml/2006/main">
            <a:r>
              <a:t>4. Aloita kilpailu sovitun aikataulun mukaan. Tarkista ensimmäinen aktiivinen nostaja. Nostokello alkaa vasta Tanko valmis -toiminnosta.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Käynnistys, automatiikan valinnat ja vahvistettu vaiheenvaihto muuttavat yhteistä kilpailutilaa. Valmiustarkistuksen avaaminen on katselua.</a:t>
            </a:r>
          </a:p>
          <a:p xmlns:a="http://schemas.openxmlformats.org/drawingml/2006/main">
            <a:r>
              <a:t>Odotettu tulos: Harjoituksessa ryhmä A aloittaa kyykyn ensimmäisen kierroksen Helmillä, jonka avaus on 80 kg.</a:t>
            </a:r>
          </a:p>
          <a:p xmlns:a="http://schemas.openxmlformats.org/drawingml/2006/main">
            <a:r>
              <a:t>Seuraavaksi: Varmista lastaus ja seuraa yhden noston työjärjestystä.</a:t>
            </a:r>
          </a:p>
          <a:p xmlns:a="http://schemas.openxmlformats.org/drawingml/2006/main">
            <a:r>
              <a:t>Huomio: Poikkeusperuste on kilpailun johtajan vahvistamalle poikkeukselle. Keskeneräisen kierroksen ilmoitus tarkoittaa, että ratkaisemattomat nostot on ensin selvitettävä.</a:t>
            </a:r>
          </a:p>
          <a:p xmlns:a="http://schemas.openxmlformats.org/drawingml/2006/main">
            <a:r>
              <a:t>Tarkistus: Kilpailun käynnistys ja ensimmäinen kierros tarkistettu harjoituksessa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https://powerliftingstream.fi/ohjeet/tulospalvelu/1.0.29/#aloitus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Kilpailun ohjaus • Nyt lavalla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Sihteerin kolme lohkoa ovat Lavalta palaava, Nyt lavalla ja Seuraavana. Ne voivat näyttää eri henkilöt ja eri tehtävät samanaikaisesti.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Tarkista Nyt lavalla -henkilö, LOT, laji, yritys ja kilogrammat. Vertaa lavan kuormaan ja telineisiin. Seuraavana-lohkon kuormakenttä ei kuulu aktiiviselle nostajalle.</a:t>
            </a:r>
          </a:p>
          <a:p xmlns:a="http://schemas.openxmlformats.org/drawingml/2006/main">
            <a:r>
              <a:t>2. Tallenna tarvittaessa kuorma tai telineet omalla painikkeellaan. Varmista lastaajien ilmoitus. Sovittu toimitsija painaa Tanko valmis vain kerran.</a:t>
            </a:r>
          </a:p>
          <a:p xmlns:a="http://schemas.openxmlformats.org/drawingml/2006/main">
            <a:r>
              <a:t>3. Odota tuomareiden ratkaisu. Tarkista valot ja tulostaulu. Hyväksy, Hylkää ja Ei nosta ovat sihteerin muuttavia pikapäätöksiä, eivät harjoituspainikkeita oikeassa kilpailussa.</a:t>
            </a:r>
          </a:p>
          <a:p xmlns:a="http://schemas.openxmlformats.org/drawingml/2006/main">
            <a:r>
              <a:t>4. Vastaanota palaavan nostajan korotus ja tarkista oikea laji sekä seuraava yritys. Tallenna ilmoitus sallitussa ikkunassa. Varmista seuraava kutsu ja kuorma ennen uutta kelloa.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Tallenna kuorma, telineet, tuomarivalot ja pikapäätökset tallentavat kilpailutietoa. Pikapäätös asettaa kaikki kolme valoa; yksittäisen tuomarin painike muuttaa yhtä tuomiota.</a:t>
            </a:r>
          </a:p>
          <a:p xmlns:a="http://schemas.openxmlformats.org/drawingml/2006/main">
            <a:r>
              <a:t>Odotettu tulos: Hyväksytty yritys näkyy tulostaulussa ja seuraava yritys muodostuu kilpailun sääntöjen mukaan.</a:t>
            </a:r>
          </a:p>
          <a:p xmlns:a="http://schemas.openxmlformats.org/drawingml/2006/main">
            <a:r>
              <a:t>Seuraavaksi: Tarkista avoimet korotusikkunat ja seuraava nostovuoro.</a:t>
            </a:r>
          </a:p>
          <a:p xmlns:a="http://schemas.openxmlformats.org/drawingml/2006/main">
            <a:r>
              <a:t>Huomio: Kapea selainikkuna voi sijoittaa ohjauksen useaan vieritettävään osaan. Vieritä oikean henkilön koko kortti näkyviin. Tarkista nimi uudelleen, jos näkymä päivittyy kesken kirjauksen.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https://powerliftingstream.fi/ohjeet/tulospalvelu/1.0.29/#nosto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Korotuslaput • sihteerin ohjaus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Korotus kuuluu tietylle henkilölle, lajille ja yritykselle. Avoin ikkuna ja palvelimen hyväksyntä ratkaisevat tallentuuko ilmoitus.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Valitse oikea kilpailija, laji ja yritys. Tarkista viimeisin tuomio sekä seuraavan kuorman sallittu vähimmäisarvo. Kirjaa ilmoitettu paino tulostaulun tai sihteerin kuormakenttään.</a:t>
            </a:r>
          </a:p>
          <a:p xmlns:a="http://schemas.openxmlformats.org/drawingml/2006/main">
            <a:r>
              <a:t>2. Korotuslaput-näkymä näyttää aktiivisen ikkunan ja aiemmat ikkunat. Manuaalinen Käynnistä 60 s tai valittu kesto avaa ajastimen valitulle kohteelle; se ei yksin kirjaa kilogrammoja.</a:t>
            </a:r>
          </a:p>
          <a:p xmlns:a="http://schemas.openxmlformats.org/drawingml/2006/main">
            <a:r>
              <a:t>3. Tarkista palvelimen kuittaus ja uusi paino. Hyväksytty korotus sulkee kyseisen nostajan korotusajastimen. Älä sekoita ikkunan Pysäytä-painiketta nostokellon pysäytykseen.</a:t>
            </a:r>
          </a:p>
          <a:p xmlns:a="http://schemas.openxmlformats.org/drawingml/2006/main">
            <a:r>
              <a:t>4. Avauspainon sallitut muutokset riippuvat aikataulusta, lajista ja käytetyistä muutoskerroista. Jos ennakkokuulutus jäi todella antamatta, käytä sihteerin erillistä korjausta, kirjaa syy ja sovi kuulutus. Älä palauta kilpailun vaihetta taaksepäin lukituksen kiertämiseksi.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Ajastimen käynnistys ja kuorman tallennus muuttavat kilpailua. Historian näyttäminen ja kohteen valinta ovat katselua.</a:t>
            </a:r>
          </a:p>
          <a:p xmlns:a="http://schemas.openxmlformats.org/drawingml/2006/main">
            <a:r>
              <a:t>Odotettu tulos: Oikealla seuraavalla yrityksellä on palvelimen hyväksymä kuorma ja ilmoituksen tila.</a:t>
            </a:r>
          </a:p>
          <a:p xmlns:a="http://schemas.openxmlformats.org/drawingml/2006/main">
            <a:r>
              <a:t>Seuraavaksi: Varmista nostojärjestys ja kerro tarvittava muutos lastaajille.</a:t>
            </a:r>
          </a:p>
          <a:p xmlns:a="http://schemas.openxmlformats.org/drawingml/2006/main">
            <a:r>
              <a:t>Huomio: Kolmannen yrityksen muutoksia, ennätyspainoja ja aikarajan poikkeuksia ei pidä päätellä pelkästä muokattavasta kentästä. Noudata kilpailun voimassa olevia sääntöjä ja juryn päätöstä.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https://powerliftingstream.fi/ohjeet/tulospalvelu/1.0.29/#korotukset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Jury • Virhetilanne / uusintanosto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Juryn päätöspaneeli kokoaa lavan tilanteen, kamerakulmat ja aiemmat ratkaisut. Kameraa ei ole pakko käyttää paikalliseen tuloskirjaukseen.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Tarkista käsiteltävä henkilö, laji ja yritys. Katso kolmea viimeisintä ratkaisua ja tarvittaessa käytössä olevia kameroita. Yhteyden tai videolähteen puuttuminen merkitään näkyviin.</a:t>
            </a:r>
          </a:p>
          <a:p xmlns:a="http://schemas.openxmlformats.org/drawingml/2006/main">
            <a:r>
              <a:t>2. Tee juryn päätös kilpailun menettelyn mukaan ja varmista, että sihteeri kirjaa sen oikeaan yritykseen. Tavallinen tuomarin tunnus ja jurytehtävä ovat eri valtuuksia.</a:t>
            </a:r>
          </a:p>
          <a:p xmlns:a="http://schemas.openxmlformats.org/drawingml/2006/main">
            <a:r>
              <a:t>3. Myönnetty uusinta kirjataan sihteerin Virhetilanne / uusintanosto -lomakkeella. Valitse henkilö, laji, yritys, paino, ajankohta ja lepoaika sekä päätöksen peruste.</a:t>
            </a:r>
          </a:p>
          <a:p xmlns:a="http://schemas.openxmlformats.org/drawingml/2006/main">
            <a:r>
              <a:t>4. Tarkista avoimien uusintanostojen lista ja sijoittuminen nostojärjestykseen ennen jatkoa. Älä korvaa uusintaa tavallisella ylimääräisellä yrityksellä.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Paneelin katselu ei muuta tulosta. Päätöksen vahvistus, sihteerin tuomiokorjaus ja uusinnan kirjaaminen muuttavat kilpailua.</a:t>
            </a:r>
          </a:p>
          <a:p xmlns:a="http://schemas.openxmlformats.org/drawingml/2006/main">
            <a:r>
              <a:t>Odotettu tulos: Juryn ratkaisu ja mahdollinen uusinta kohdistuvat oikeaan nostoon.</a:t>
            </a:r>
          </a:p>
          <a:p xmlns:a="http://schemas.openxmlformats.org/drawingml/2006/main">
            <a:r>
              <a:t>Seuraavaksi: Varmista sihteerin, kuuluttajan ja lavan yhteinen tilanne.</a:t>
            </a:r>
          </a:p>
          <a:p xmlns:a="http://schemas.openxmlformats.org/drawingml/2006/main">
            <a:r>
              <a:t>Huomio: Kokeessa ei ollut fyysisiä kameroita tai erillisiä jury- ja tuomarilaitteita. Juryn usean käyttäjän päätösprosessia ja uusinnan koko nostoketjua ei hyväksyntätestattu.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https://powerliftingstream.fi/ohjeet/tulospalvelu/1.0.29/#jury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Avaa kilpailunäytöt • Näytöt ja stream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Julkinen ruutu ja muokkaava toimitsijanäkymä voivat näyttää samoja lukuja. Valitse yleisölle katseluun tarkoitettu näyttö.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Nostajanäyttö / Kilpailijataulu näyttää aktiivisen nostajan, kuorman ja kellon. Lavalle menijät näyttää jonon. Lavan näyttö palvelee lastausta. Live-tulokset esittää kilpailun tulostilanteen.</a:t>
            </a:r>
          </a:p>
          <a:p xmlns:a="http://schemas.openxmlformats.org/drawingml/2006/main">
            <a:r>
              <a:t>2. Tulostaulu ja painoilmoitukset on toimitsijan työpiste: painon tai pikavalikon muokkaus voi tallentaa tietoja. Sorsan Exceli -selainnäkymä on katselua, ei Microsoft Excel eikä makro-ohjaus.</a:t>
            </a:r>
          </a:p>
          <a:p xmlns:a="http://schemas.openxmlformats.org/drawingml/2006/main">
            <a:r>
              <a:t>3. Yksi yleisönäyttö yhdistää aktiivisen nostajan, jonon ja taulukon. WARM-UP kokoaa lämmittelyalueen tiedot. SPEAKER ja JURY ovat vastaavien toimitsijoiden työpisteitä.</a:t>
            </a:r>
          </a:p>
          <a:p xmlns:a="http://schemas.openxmlformats.org/drawingml/2006/main">
            <a:r>
              <a:t>4. Avaa tarvittu näkymä omaan ikkunaan. Tarkista fyysiseltä näytöltä luettavuus, oikea ryhmä, kellot ja yhteys. Älä näytä käyttäjähallintaa, yksityisiä QR-kutsuja tai julkaisuavaimia yleisölle.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Katselun, ryhmärajauksen tai ikkunan avaus ei muuta tulosta. Toimitsijan muokkauspainikkeet ja näyttöjen etäohjaus ovat muuttavia toimintoja.</a:t>
            </a:r>
          </a:p>
          <a:p xmlns:a="http://schemas.openxmlformats.org/drawingml/2006/main">
            <a:r>
              <a:t>Odotettu tulos: Jokaisella kohderuudulla on sen tarkoitukseen sopiva kilpailukuva.</a:t>
            </a:r>
          </a:p>
          <a:p xmlns:a="http://schemas.openxmlformats.org/drawingml/2006/main">
            <a:r>
              <a:t>Seuraavaksi: Tarkista näyttövalvonnasta sekä yhteys että vastaanotetun tiedon versio.</a:t>
            </a:r>
          </a:p>
          <a:p xmlns:a="http://schemas.openxmlformats.org/drawingml/2006/main">
            <a:r>
              <a:t>Huomio: Yhteyden katkettua vanhaa korostettua riviä tai kellolukemaa ei pidä tulkita voimassa olevaksi nostokutsuksi. Tässä kokeessa kuvat otettiin selaimessa; fyysisten ruutujen sijoittelua ei testattu.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https://powerliftingstream.fi/ohjeet/tulospalvelu/1.0.29/#naytot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Kilpailu → Tulokset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Tulosten paikallinen julkaisutila ja internetiin lähettäminen ovat eri asetuksia. Tarkista ensin tulossisältö.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Valitse julkaisutila Luonnos, Live, Virallinen tai Lopullinen ja näkyvyys viralliset, kaikki tai epäviralliset. Kirjoita tarvittaessa julkinen huomautus ja Tallenna julkaisutila.</a:t>
            </a:r>
          </a:p>
          <a:p xmlns:a="http://schemas.openxmlformats.org/drawingml/2006/main">
            <a:r>
              <a:t>2. Vertaa nimet, sarjat, kehonpainot, parhaat osalajit, yhteistulos, sijoitus ja pisteet hyväksyttyihin kirjauksiin. Tarkista klassinen ja varuste erillisinä tulosluokkina.</a:t>
            </a:r>
          </a:p>
          <a:p xmlns:a="http://schemas.openxmlformats.org/drawingml/2006/main">
            <a:r>
              <a:t>3. Valitse vientiin tulosstatus, kilpailumuoto ja ryhmät. Lataa TSV, HTML tai pöytäkirja ja avaa tiedosto. Seurapistejako tallennetaan erillisellä Tallenna seurapistejako -painikkeella.</a:t>
            </a:r>
          </a:p>
          <a:p xmlns:a="http://schemas.openxmlformats.org/drawingml/2006/main">
            <a:r>
              <a:t>4. Liittoviennissä valitse kilpailu ja Tarkasta vientitiedot. Lue huomautukset, vahvista tarkastus ja lataa CSV, XLSX, HTML tai ZIP. Vienti ottaa senhetkisen tilan, joten tarkista myös ladattu tiedosto.</a:t>
            </a:r>
          </a:p>
          <a:p xmlns:a="http://schemas.openxmlformats.org/drawingml/2006/main">
            <a:r>
              <a:t>5. Sorsan Exceli (.xls) käyttää alkuperäistä makrot sisältävää työkirjapohjaa ja tarvitsee asennetun, aktivoidun Microsoft Excelin Windows-palvelinkoneeseen. Tarkista virallisten nostajien rajaus, ryhmät ja laji. Lataa .xls, odota valmistuminen ja avaa tiedosto tulosten vertailuun. Sorsan Exceli -selainnäkymä on erillinen katselunäkymä.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Julkaisutila ja seurapistejaon tallennus muuttavat kilpailun esitystä tai pistejakoa. Viennit tekevät kopioita. Ohjelma ei lähetä liittopakettia automaattisesti vastaanottajalle.</a:t>
            </a:r>
          </a:p>
          <a:p xmlns:a="http://schemas.openxmlformats.org/drawingml/2006/main">
            <a:r>
              <a:t>Odotettu tulos: Tarkistetut tulokset ovat jaettavina tiedostoina ja paikallisessa katselunäkymässä.</a:t>
            </a:r>
          </a:p>
          <a:p xmlns:a="http://schemas.openxmlformats.org/drawingml/2006/main">
            <a:r>
              <a:t>Seuraavaksi: Muodosta palkinto-ohjelma ja varmista tarvittaessa erillinen LIVE-julkaisu.</a:t>
            </a:r>
          </a:p>
          <a:p xmlns:a="http://schemas.openxmlformats.org/drawingml/2006/main">
            <a:r>
              <a:t>Huomio: Liittopaketti ei ole varmennettu LiftLog-tuonti tai virallinen SVRY-siirtomuoto. Vastaanottaja ja hyväksytty muoto varmistetaan järjestäjältä. Sorsa säilyttää alkuperäisen työkirjan makrot; vienti ei suorita niitä. Järjestäjä tarkistaa lisenssin ja virallisen kilpailutavan. Jos vanha 1.0.29 ilmoittaa puuttuvasta työkirjapohjasta, päivitä korjattuun 20260913-sorsa1-pakettiin.</a:t>
            </a:r>
          </a:p>
          <a:p xmlns:a="http://schemas.openxmlformats.org/drawingml/2006/main">
            <a:r>
              <a:t>Tarkistus: Lähde ja luvun kuvattu näkymä tarkistettu; kaikkia toimintohaaroja ei ajettu. Sorsa-paketointikorjauksen erillinen julkaisutarkistus on dokumentoitu julkaisuaineistossa.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https://powerliftingstream.fi/ohjeet/tulospalvelu/1.0.29/#tulokset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Palkintojenjako • Tulokset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Palkinto-ohjelma on jäädytetty otos valittujen ryhmien tuloksista. Se voi toimia samalla, kun muu kilpailu jatkuu.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Valitse Palkintojenjaossa ryhmät ja niiden järjestys. Anna otsikko, alaotsikko ja lisätieto. Muodosta palkinto-ohjelma ja tarkista esikatselu.</a:t>
            </a:r>
          </a:p>
          <a:p xmlns:a="http://schemas.openxmlformats.org/drawingml/2006/main">
            <a:r>
              <a:t>2. Aktivoi palkintoruutu sovittuna hetkenä. Etene ohjauspainikkeilla ja tarkista sarja. Jälkikorjaus ei automaattisesti päivitä jäädytettyä ohjelmaa; muodosta se tarvittaessa uudelleen.</a:t>
            </a:r>
          </a:p>
          <a:p xmlns:a="http://schemas.openxmlformats.org/drawingml/2006/main">
            <a:r>
              <a:t>3. Kilpailun lopun näytöt -valinnoilla voidaan näyttää valmis yhteenveto nostaja-, yleisö- ja lämmittelynäytöllä. Valinta ei muuta streamia eikä korvaa keskeneräistä kilpailua.</a:t>
            </a:r>
          </a:p>
          <a:p xmlns:a="http://schemas.openxmlformats.org/drawingml/2006/main">
            <a:r>
              <a:t>4. Tarkista kaikki suoritukset ja avoimet uusinnat, tee lopulliset viennit ja varmista arkistointi. Tulosten Merkitse kilpailu päättyneeksi / Päätä kisa hallitusti -toiminto on erillinen päätös: lue sen vahvistus ennen käyttöä.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Palkinto-ohjelman muodostus tallentaa otoksen; palkintoruudun ohjaus muuttaa esitystä. Kilpailun lopetus arkistoi jälkikatselun ja voi avata uuden tyhjän kilpailutilan.</a:t>
            </a:r>
          </a:p>
          <a:p xmlns:a="http://schemas.openxmlformats.org/drawingml/2006/main">
            <a:r>
              <a:t>Odotettu tulos: Palkinnot esitetään tarkistetusta ohjelmasta ja kilpailun tiedostot säilyvät arkistossa.</a:t>
            </a:r>
          </a:p>
          <a:p xmlns:a="http://schemas.openxmlformats.org/drawingml/2006/main">
            <a:r>
              <a:t>Seuraavaksi: Tee tietokansion varmuuskopio ja sulje palvelin hallitusti.</a:t>
            </a:r>
          </a:p>
          <a:p xmlns:a="http://schemas.openxmlformats.org/drawingml/2006/main">
            <a:r>
              <a:t>Huomio: Palkintoruudun sulkeminen, verkkotulosten lopullisuus ja paikallisen kilpailun päättäminen ovat kolme eri asiaa. Kilpailua ei päätetty tämän ohjekokeen kuvauksen aikana.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https://powerliftingstream.fi/ohjeet/tulospalvelu/1.0.29/#palkinnot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Julkaise tulokset internetiin • LIVE-julkaisuyhteys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Uuden kilpailun Käytä LIVE-tulospalvelua -valinta on näissä versioissa oletuksena päällä. Varsinainen lähettäminen tarvitsee järjestäjän julkaisuyhteyden. Harjoituskilpailussa poista LIVE-valinta jo luotaessa.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Sivuston valtuutettu järjestelmäylläpitäjä muodostaa järjestäjän asennukselle yhteyden sivulla powerliftingstream.fi/admin/live.php toiminnolla Yhdistä järjestäjän VOIMA-asennus. Sivuston oikeus on erillinen paikallisesta admin-tunnuksesta.</a:t>
            </a:r>
          </a:p>
          <a:p xmlns:a="http://schemas.openxmlformats.org/drawingml/2006/main">
            <a:r>
              <a:t>2. Avaa paikallisen ohjelman Julkaise tulokset internetiin ja LIVE-julkaisuyhteys. Käytä Yhdistä LIVE-tulospalveluun -toimintoa saamallasi yhteydellä. Älä näytä yhdistämistunnuksia yleisölle.</a:t>
            </a:r>
          </a:p>
          <a:p xmlns:a="http://schemas.openxmlformats.org/drawingml/2006/main">
            <a:r>
              <a:t>3. Tarkista kilpailun nimi, päivä, julkaisulupa ja julkiseen aineistoon tulevat henkilöt. Esikatsele lähetettävät tiedot ennen julkaisua. Videon HTTPS-linkki on vapaaehtoinen eikä käynnistä videolähetystä.</a:t>
            </a:r>
          </a:p>
          <a:p xmlns:a="http://schemas.openxmlformats.org/drawingml/2006/main">
            <a:r>
              <a:t>4. Varmista viimeinen onnistunut lähetys ja avaa ohjelman palauttama julkinen osoite. Osoite muodostuu vuodesta, kuukaudesta, päivästä ja kilpailun nimestä. Samannimisen tapahtuman varattu osoite voi saada lisätunnuksen.</a:t>
            </a:r>
          </a:p>
          <a:p xmlns:a="http://schemas.openxmlformats.org/drawingml/2006/main">
            <a:r>
              <a:t>5. Julkaisun keskeytys: poista kilpailun LIVE-valinta ja varmista tallennus. Jo alkanut lähetys voi valmistua. Aiemmin julkaistut tulokset jäävät verkkoon; niiden poistosta huolehtii sivuston ylläpitäjä.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Esikatselu on katselua. Yhteyden tallennus ja LIVE-valinta muuttavat julkaisua. Nimi ja päivä voivat muodostaa uuden julkaisukohteen.</a:t>
            </a:r>
          </a:p>
          <a:p xmlns:a="http://schemas.openxmlformats.org/drawingml/2006/main">
            <a:r>
              <a:t>Odotettu tulos: Muuttunut aineisto lähetetään enintään kerran 10 sekunnissa; yleisön verkkosivu tarkistaa päivityksiä aikaisintaan 30 sekunnin välein. Verkkokatko ei pysäytä paikallista kirjaamista.</a:t>
            </a:r>
          </a:p>
          <a:p xmlns:a="http://schemas.openxmlformats.org/drawingml/2006/main">
            <a:r>
              <a:t>Seuraavaksi: Tarkista lopulliset tulokset sekä paikallisesti että julkiselta sivulta ja jaa vain todellinen tulososoite.</a:t>
            </a:r>
          </a:p>
          <a:p xmlns:a="http://schemas.openxmlformats.org/drawingml/2006/main">
            <a:r>
              <a:t>Huomio: Kaksiosainen voimapunnerrus käyttää yhtä tapahtumasivua, jossa kummallakin osalla on omat tulokset. Vanhaa kilpailua ilman LIVE-valintaa ei julkaista automaattisesti. Ohjekuvien harjoituksia ei yhdistetty julkaisupalveluun.</a:t>
            </a:r>
          </a:p>
          <a:p xmlns:a="http://schemas.openxmlformats.org/drawingml/2006/main">
            <a:r>
              <a:t>Tarkistus: Käyttöliittymä ja julkaisulähde tarkistettu; harjoitustietoja ei lähetetty verkkoon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https://powerliftingstream.fi/ohjeet/tulospalvelu/1.0.29/#live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Asetukset • tiedostot • häiriötilanne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 on palvelimella. Selainikkunan sulkeminen ei sammuta palvelinta eikä korvaa kilpailutietojen varmuuskopiota.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Tarkista viimeinen hyväksytty nosto, keskeneräiset ilmoitukset ja lopputulokset. Lataa tarvittavat tulostiedostot ja avaa ne ennen kilpailupaikalta poistumista.</a:t>
            </a:r>
          </a:p>
          <a:p xmlns:a="http://schemas.openxmlformats.org/drawingml/2006/main">
            <a:r>
              <a:t>2. Jos käytössä on Palautuspisteet-työkalu, tee oma piste ja lataa kopio. Automaattiset pisteet tai SQLite-merkintä eivät takaa jokaisen noston erillistä historiakopiota; nopea kilpailutallennus kirjoittaa ensisijaisesti kilpailu-JSONin.</a:t>
            </a:r>
          </a:p>
          <a:p xmlns:a="http://schemas.openxmlformats.org/drawingml/2006/main">
            <a:r>
              <a:t>3. Asetusten Sammuta palvelin... tallentaa tilan ja sulkee VOIMA-palvelut hallitusti. Lue vahvistus, täytä pyydetty teksti ja vahvista vasta sovittuna ajankohtana. Yhteyden päättyminen on tämän jälkeen odotettua.</a:t>
            </a:r>
          </a:p>
          <a:p xmlns:a="http://schemas.openxmlformats.org/drawingml/2006/main">
            <a:r>
              <a:t>4. Kun palvelimet ovat suljettuina, kopioi koko %LOCALAPPDATA%\VOIMA\Tulospalvelu-tietokansio järjestäjän varmistuspaikkaan. Säilytä myös ohjelmaversio. Tietokansiossa on yksityisiä tunnuksia: se ei kuulu julkiseen tulospakettiin.</a:t>
            </a:r>
          </a:p>
          <a:p xmlns:a="http://schemas.openxmlformats.org/drawingml/2006/main">
            <a:r>
              <a:t>5. Seuraavassa käynnistyksessä tarkista oikea kilpailutiedosto ja viimeinen tallentunut tilanne. Häiriöstä palautuessa vertaa paperikirjaukseen ennen jatkamista. Epäselvän tallennusvastauksen jälkeen lue tila ennen uutta yritystä.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Vienti tekee erillisen tiedoston. Palvelimen sammutus päättää yhteydet. Palautus voi korvata aktiivisen tilan, joten vertaile ensin ja säilytä nykyinen kopio.</a:t>
            </a:r>
          </a:p>
          <a:p xmlns:a="http://schemas.openxmlformats.org/drawingml/2006/main">
            <a:r>
              <a:t>Odotettu tulos: Kilpailu on arkistoitu ja sitä voidaan jatkaa tai tarkastaa oikealla ohjelmaversiolla. Sovelluksen poistaminen ei itsessään poista tietokansiota.</a:t>
            </a:r>
          </a:p>
          <a:p xmlns:a="http://schemas.openxmlformats.org/drawingml/2006/main">
            <a:r>
              <a:t>Seuraavaksi: Kirjaa käytetty versio ja varmuuskopion sijainti järjestäjän tapahtumamuistioon.</a:t>
            </a:r>
          </a:p>
          <a:p xmlns:a="http://schemas.openxmlformats.org/drawingml/2006/main">
            <a:r>
              <a:t>Huomio: Palvelimen hallittua sammutusta, sähkökatkoa, tulostinta ja koko tietokansion palautusta toiselle koneelle ei tehty tässä ohjekokeessa.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https://powerliftingstream.fi/ohjeet/tulospalvelu/1.0.29/#varmistus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Pidä harjoituksen LIVE pois. Tarkistusrajat:</a:t>
            </a:r>
          </a:p>
          <a:p xmlns:a="http://schemas.openxmlformats.org/drawingml/2006/main">
            <a:r>
              <a:t>Kuvat ovat aitoja selainkuvia synteettisistä harjoituskilpailuista. Nimet, päivät ja yksiköt ovat esimerkkejä.</a:t>
            </a:r>
          </a:p>
          <a:p xmlns:a="http://schemas.openxmlformats.org/drawingml/2006/main">
            <a:r>
              <a:t>Tulospalvelu ja Voimapunnerrus käynnistettiin julkaistuista Windows-paketeista erilliseen tietokansioon. Poliisivoimailun käyttökoe tehtiin saman julkaisun lähteestä erillisillä porteilla, koska tavalliset portit olivat koneella käytössä.</a:t>
            </a:r>
          </a:p>
          <a:p xmlns:a="http://schemas.openxmlformats.org/drawingml/2006/main">
            <a:r>
              <a:t>Kuunteluosoite 0.0.0.0 ja TLS-yhteys palvelinkoneen LAN-liitännän kautta varmennettiin. Tämä ei ole erillisten fyysisten laitteiden tai koko tapahtuman hyväksyntätesti.</a:t>
            </a:r>
          </a:p>
          <a:p xmlns:a="http://schemas.openxmlformats.org/drawingml/2006/main">
            <a:r>
              <a:t>Companion-puhelin, QR/viivakoodinlukija, erilliset tuomari- ja näyttölaitteet, kamerat, OBS, ääni ja tulostin jäivät käytännön testin ulkopuolelle.</a:t>
            </a:r>
          </a:p>
          <a:p xmlns:a="http://schemas.openxmlformats.org/drawingml/2006/main">
            <a:r>
              <a:t>Harjoituksia ei julkaistu LIVE-palveluun. Ulkoisia lisenssi-, ennätys-, video- ja arkistopalveluita, sähkökatkoa tai koko tietokansion palautusta toiselle koneelle ei hyväksyntätestattu.</a:t>
            </a:r>
          </a:p>
          <a:p xmlns:a="http://schemas.openxmlformats.org/drawingml/2006/main">
            <a:r>
              <a:t>Voimapunnerruksen molemmat osajärjestykset suoritettiin loppuun. Tulospalvelussa ja poliisivoimailussa tarkistettiin esimerkkisuoritukset ja tulokset; kaikkien kilpailukierrosten ja poikkeustilanteiden loppuketjua ei ajettu.</a:t>
            </a:r>
          </a:p>
          <a:p xmlns:a="http://schemas.openxmlformats.org/drawingml/2006/main">
            <a:r>
              <a:t>Sorsa-vienti koskee 13.9.2026 korjattua 1.0.29-pakettia (revision 20260913-sorsa1). Vanhasta 1.0.29-paketista puuttui Excel-pohja. Tarkista lataussivun revision ja päivitä vanha paketti. Vienti tarvitsee Windows-palvelinkoneeseen asennetun ja aktivoidun Microsoft Excelin.</a:t>
            </a:r>
          </a:p>
          <a:p xmlns:a="http://schemas.openxmlformats.org/drawingml/2006/main">
            <a:r>
              <a:t>Ohje: https://powerliftingstream.fi/ohjeet/tulospalvelu/1.0.29/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a9c1a3be7b472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e25e6e2a7843eb" /><Relationship Type="http://schemas.openxmlformats.org/officeDocument/2006/relationships/slideLayout" Target="/ppt/slideLayouts/slideLayout1.xml" Id="Rbac32f6809394cf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ac32f6809394cf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8a8efee4a1402f" /><Relationship Type="http://schemas.openxmlformats.org/officeDocument/2006/relationships/image" Target="/ppt/media/image.jpeg" Id="R7dfbe53effe54992" /><Relationship Type="http://schemas.openxmlformats.org/officeDocument/2006/relationships/notesSlide" Target="/ppt/notesSlides/notesSlide1.xml" Id="R466585bf07964f7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80cfde03b44c9e" /><Relationship Type="http://schemas.openxmlformats.org/officeDocument/2006/relationships/image" Target="/ppt/media/image2.jpeg" Id="Rf8a6d538193c4822" /><Relationship Type="http://schemas.openxmlformats.org/officeDocument/2006/relationships/notesSlide" Target="/ppt/notesSlides/notesSlide2.xml" Id="R30bcbd4b41df46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7114da7c8f4961" /><Relationship Type="http://schemas.openxmlformats.org/officeDocument/2006/relationships/image" Target="/ppt/media/image3.jpeg" Id="R4e0724263a2946e6" /><Relationship Type="http://schemas.openxmlformats.org/officeDocument/2006/relationships/notesSlide" Target="/ppt/notesSlides/notesSlide3.xml" Id="R74345fd8a80f49d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46cba9507b4582" /><Relationship Type="http://schemas.openxmlformats.org/officeDocument/2006/relationships/image" Target="/ppt/media/image4.jpeg" Id="Rbaebe3064c894d30" /><Relationship Type="http://schemas.openxmlformats.org/officeDocument/2006/relationships/notesSlide" Target="/ppt/notesSlides/notesSlide4.xml" Id="R8279efc93c1a45d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ca1a2a05de4c80" /><Relationship Type="http://schemas.openxmlformats.org/officeDocument/2006/relationships/image" Target="/ppt/media/image5.jpeg" Id="R5d0514a249984bbc" /><Relationship Type="http://schemas.openxmlformats.org/officeDocument/2006/relationships/notesSlide" Target="/ppt/notesSlides/notesSlide5.xml" Id="Ra045f7e06dc444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ef7ebf81e84bca" /><Relationship Type="http://schemas.openxmlformats.org/officeDocument/2006/relationships/image" Target="/ppt/media/image6.jpeg" Id="R3a70d686d14145e9" /><Relationship Type="http://schemas.openxmlformats.org/officeDocument/2006/relationships/notesSlide" Target="/ppt/notesSlides/notesSlide6.xml" Id="Rfe65d94c7670429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0b93bc5adb4f26" /><Relationship Type="http://schemas.openxmlformats.org/officeDocument/2006/relationships/image" Target="/ppt/media/image7.jpeg" Id="Rdf339993a565409a" /><Relationship Type="http://schemas.openxmlformats.org/officeDocument/2006/relationships/notesSlide" Target="/ppt/notesSlides/notesSlide7.xml" Id="Ra29457c01a3a471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0f93f5d5904b89" /><Relationship Type="http://schemas.openxmlformats.org/officeDocument/2006/relationships/image" Target="/ppt/media/image8.jpeg" Id="Rc609290ac12f4ab5" /><Relationship Type="http://schemas.openxmlformats.org/officeDocument/2006/relationships/notesSlide" Target="/ppt/notesSlides/notesSlide8.xml" Id="R6850bf8e301643f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8b7febf2204ce3" /><Relationship Type="http://schemas.openxmlformats.org/officeDocument/2006/relationships/image" Target="/ppt/media/image9.jpeg" Id="R2484770a1393434a" /><Relationship Type="http://schemas.openxmlformats.org/officeDocument/2006/relationships/notesSlide" Target="/ppt/notesSlides/notesSlide9.xml" Id="Rdcfcfac55d4543f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ac6aaae5904e61" /><Relationship Type="http://schemas.openxmlformats.org/officeDocument/2006/relationships/image" Target="/ppt/media/image10.jpeg" Id="Rc0dacfecbb624375" /><Relationship Type="http://schemas.openxmlformats.org/officeDocument/2006/relationships/notesSlide" Target="/ppt/notesSlides/notesSlide10.xml" Id="R3a09db9ee7b242d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f62b2501014940" /><Relationship Type="http://schemas.openxmlformats.org/officeDocument/2006/relationships/image" Target="/ppt/media/image11.jpeg" Id="Raa91102f82364eff" /><Relationship Type="http://schemas.openxmlformats.org/officeDocument/2006/relationships/notesSlide" Target="/ppt/notesSlides/notesSlide11.xml" Id="R9834c8c5b8254f9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f40db22f8549ea" /><Relationship Type="http://schemas.openxmlformats.org/officeDocument/2006/relationships/image" Target="/ppt/media/image12.jpeg" Id="Rcf0addec7bc247b5" /><Relationship Type="http://schemas.openxmlformats.org/officeDocument/2006/relationships/notesSlide" Target="/ppt/notesSlides/notesSlide12.xml" Id="R280b3e7283a64fd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2b2b3488ea40fc" /><Relationship Type="http://schemas.openxmlformats.org/officeDocument/2006/relationships/image" Target="/ppt/media/image13.jpeg" Id="Rc3f4e90027c14362" /><Relationship Type="http://schemas.openxmlformats.org/officeDocument/2006/relationships/notesSlide" Target="/ppt/notesSlides/notesSlide13.xml" Id="Rc692692621b240e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e567dd2b9243f1" /><Relationship Type="http://schemas.openxmlformats.org/officeDocument/2006/relationships/image" Target="/ppt/media/image14.jpeg" Id="R153e95b06a574113" /><Relationship Type="http://schemas.openxmlformats.org/officeDocument/2006/relationships/notesSlide" Target="/ppt/notesSlides/notesSlide14.xml" Id="R89159432cf334ba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e63330d6e246eb" /><Relationship Type="http://schemas.openxmlformats.org/officeDocument/2006/relationships/image" Target="/ppt/media/image15.jpeg" Id="R028efcae95a1467b" /><Relationship Type="http://schemas.openxmlformats.org/officeDocument/2006/relationships/notesSlide" Target="/ppt/notesSlides/notesSlide15.xml" Id="Rf8eb83f1cb894bc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9b9140df234c10" /><Relationship Type="http://schemas.openxmlformats.org/officeDocument/2006/relationships/image" Target="/ppt/media/image16.jpeg" Id="R3a343d9b8cf049af" /><Relationship Type="http://schemas.openxmlformats.org/officeDocument/2006/relationships/notesSlide" Target="/ppt/notesSlides/notesSlide16.xml" Id="R0a4da85021eb400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05626303854396" /><Relationship Type="http://schemas.openxmlformats.org/officeDocument/2006/relationships/notesSlide" Target="/ppt/notesSlides/notesSlide17.xml" Id="R35a45ec59ecf480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F4D39A-00A6-4493-9325-0A3A7C1F0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/ KOULUTUS · SUOMI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4569C5-4179-4A04-AA73-4D7A7619C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47725"/>
            <a:ext cx="111918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VOIMA Tulospalvelu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18275A-7882-4092-903F-C41D8055A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62100"/>
            <a:ext cx="1104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1.0.29 · Kilpailupäivän työnkulku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fbe53effe54992"/>
          <a:stretch xmlns:a="http://schemas.openxmlformats.org/drawingml/2006/main"/>
        </p:blipFill>
        <p:spPr>
          <a:xfrm xmlns:a="http://schemas.openxmlformats.org/drawingml/2006/main">
            <a:off x="457200" y="2247000"/>
            <a:ext cx="7105650" cy="39261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8C8456-CAEF-470B-9F97-F932CB8B7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571750"/>
            <a:ext cx="37814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7252D"/>
                </a:solidFill>
                <a:latin typeface="Arial"/>
                <a:ea typeface="Arial"/>
                <a:cs typeface="Arial"/>
              </a:rPr>
              <a:t>Valmistele kilpailu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1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7252D"/>
                </a:solidFill>
                <a:latin typeface="Arial"/>
                <a:ea typeface="Arial"/>
                <a:cs typeface="Arial"/>
              </a:rPr>
              <a:t>Varmista jokainen kirjaus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1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7252D"/>
                </a:solidFill>
                <a:latin typeface="Arial"/>
                <a:ea typeface="Arial"/>
                <a:cs typeface="Arial"/>
              </a:rPr>
              <a:t>Tarkista tulokset ja varmuuskopio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144D18-C412-4B3F-8F08-6C807F5F7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133975"/>
            <a:ext cx="37814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Harjoituskilpailu omalla tiedostolla. LIVE pois päältä.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F8EA92-24D5-427B-9FD3-DD9308BFB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96050"/>
            <a:ext cx="10953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Ohjeversio 1 · 13.9.2026 · VOIMA Tulospalvelu 1.0.29</a:t>
            </a:r>
          </a:p>
        </p:txBody>
      </p:sp>
    </p:spTree>
    <p:extLst>
      <p:ext uri="{BB962C8B-B14F-4D97-AF65-F5344CB8AC3E}">
        <p14:creationId xmlns:p14="http://schemas.microsoft.com/office/powerpoint/2010/main" val="8108825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BB926C-18E6-4968-A0FD-65377067A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Tulospalvelu 1.0.29 / Ennen kilpailua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F386D8-72E0-453B-B61D-78BE40388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Pika-aloitus kilpailupäivään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a6d538193c4822"/>
          <a:stretch xmlns:a="http://schemas.openxmlformats.org/drawingml/2006/main"/>
        </p:blipFill>
        <p:spPr>
          <a:xfrm xmlns:a="http://schemas.openxmlformats.org/drawingml/2006/main">
            <a:off x="516457" y="1504950"/>
            <a:ext cx="6853786" cy="38576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949F45-7C9F-40FE-BE1E-DB1EC8F1E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Kilpailutiedoston etusivu kuvitteellisella harjoituskilpailulla.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D335D4-9390-498E-A8D7-097467D2D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Asenna VOIMA Tulospalvelu 1.0.29, kirjaudu ja luo toimitsijatunnukset.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Luo kilpailu Pikakilpailussa tai Asetusten viiden vaiheen ohjauksessa.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Lisää ilmoittautumiset.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Muodosta ryhmät ja päivän sessiot.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5. Avaa Kilpailun ohjaus.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6. Lopuksi tarkista tulokset, tee viennit ja palkinto-ohjelma, päätä kilpailu hallitusti ja ota varmuuskopio.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2C59A1-E7C0-403D-825B-455EF6B4B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Varmista: Paikallinen voimanosto- tai penkkikilpailu toimii ilman puhelinsovellusta tai videolähetystä.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FCFF7E-ED4E-44F5-B2A7-DDE9AF14E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Pika-aloitus kilpailupäivään · https://powerliftingstream.fi/ohjeet/tulospalvelu/1.0.29/#pika</a:t>
            </a:r>
          </a:p>
        </p:txBody>
      </p:sp>
    </p:spTree>
    <p:extLst>
      <p:ext uri="{BB962C8B-B14F-4D97-AF65-F5344CB8AC3E}">
        <p14:creationId xmlns:p14="http://schemas.microsoft.com/office/powerpoint/2010/main" val="2477408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4B34D6-142A-4E74-9FB2-56ED3C8F0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Tulospalvelu 1.0.29 / Ennen kilpailua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B245CF-5B6E-4AA9-B8B5-E68670176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Asenna ja kirjaudu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0724263a2946e6"/>
          <a:stretch xmlns:a="http://schemas.openxmlformats.org/drawingml/2006/main"/>
        </p:blipFill>
        <p:spPr>
          <a:xfrm xmlns:a="http://schemas.openxmlformats.org/drawingml/2006/main">
            <a:off x="514350" y="1504950"/>
            <a:ext cx="6858000" cy="38576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20E8DB-2A5B-47C4-8669-8DCFE72A2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Tulospalvelun kirjautuminen. Salasanakenttä on tyhjä.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22E7A6-1068-40C6-9DC6-1DBA12707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Lataa oikean tuotteen Setup tai portable-ZIP powerliftingstream.fi-sivustolta.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Käynnistä VOIMA.exe.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Ensikäynnistyksessä valitse Kopioi salasana ja Jatka kirjautumiseen.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Luo tarvitut toimitsijatunnukset käyttöönoton ohjeella.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5C96DF-A538-46AF-B99C-4637A75F4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Varmista: Tietokansio on %LOCALAPPDATA%\VOIMA\Tulospalvelu. Tavalliset portit: HTTPS 5000, Companion relay 8787.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081AFA-4C24-42EC-825A-D5063C8E2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Asenna ja kirjaudu · https://powerliftingstream.fi/ohjeet/tulospalvelu/1.0.29/#asennus</a:t>
            </a:r>
          </a:p>
        </p:txBody>
      </p:sp>
    </p:spTree>
    <p:extLst>
      <p:ext uri="{BB962C8B-B14F-4D97-AF65-F5344CB8AC3E}">
        <p14:creationId xmlns:p14="http://schemas.microsoft.com/office/powerpoint/2010/main" val="15779224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21F29B-A596-4F0A-8FEA-310E60422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Tulospalvelu 1.0.29 / Ennen kilpailua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33E80C-1E4C-413B-92DD-1CD7A4DC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Luo kilpailu ja valitse laji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ebe3064c894d30"/>
          <a:stretch xmlns:a="http://schemas.openxmlformats.org/drawingml/2006/main"/>
        </p:blipFill>
        <p:spPr>
          <a:xfrm xmlns:a="http://schemas.openxmlformats.org/drawingml/2006/main">
            <a:off x="516457" y="1504950"/>
            <a:ext cx="6853786" cy="38576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5F8222-4DB7-4803-A8F5-31FED67C3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Pikakilpailun perustiedot ja lajivalinnat.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9C8D3D-282C-42F2-B57E-4C6CFA61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Anna nimi, päivä, paikka ja järjestäjä.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Luo uusi pikakilpailu tekee uuden tiedoston.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Kalenterin Käytä kilpailun pohjana esitäyttää tiedot.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Valitse jatkaminen ilman osalajitulosta kilpailun sääntöjen mukaan.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760ED5-23A5-4F0E-AD7F-BB67C6599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Varmista: Oikean lajin kilpailu on tallennettu omaan tiedostoonsa.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C14CE7-DB08-4D55-988C-5C5D1FAF4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Luo kilpailu ja valitse laji · https://powerliftingstream.fi/ohjeet/tulospalvelu/1.0.29/#kilpailu</a:t>
            </a:r>
          </a:p>
        </p:txBody>
      </p:sp>
    </p:spTree>
    <p:extLst>
      <p:ext uri="{BB962C8B-B14F-4D97-AF65-F5344CB8AC3E}">
        <p14:creationId xmlns:p14="http://schemas.microsoft.com/office/powerpoint/2010/main" val="11293041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A2B1A1-04F0-4200-B188-6099DEF0A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Tulospalvelu 1.0.29 / Ennen kilpailua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D5C346-7881-442C-BFF5-FEE760AFB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Ilmoittautumiset ja tiedostotuonti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0514a249984bbc"/>
          <a:stretch xmlns:a="http://schemas.openxmlformats.org/drawingml/2006/main"/>
        </p:blipFill>
        <p:spPr>
          <a:xfrm xmlns:a="http://schemas.openxmlformats.org/drawingml/2006/main">
            <a:off x="516457" y="1504950"/>
            <a:ext cx="6853786" cy="38576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D58D13-7793-4A35-AC5D-FFE33F223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Ilmoittautumisen lomake ja harjoitusnostajien luettelo.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AEC2CC-B2EC-45C7-887C-7D64E04FA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Valitse Uusi tai oikea henkilö listalta.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Anna LOT tai käytä sovittua lotitusta.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CSV-, Excel- tai JSON-tuonnissa valitse näkymän tukema muoto.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OpenIPF- ja Voimanostajat.fi-hakuja käyttäessä varmista henkilö ja syntymävuosi.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E5294A-1A8A-48BE-B9A1-FD838FA36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Varmista: Urheilija löytyy punnituksen henkilövalinnasta ilman uudelleen luotua kaksoiskappaletta.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CA00A1-7643-4713-8BFC-613FBB2EA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Ilmoittautumiset ja tiedostotuonti · https://powerliftingstream.fi/ohjeet/tulospalvelu/1.0.29/#ilmoittautuminen</a:t>
            </a:r>
          </a:p>
        </p:txBody>
      </p:sp>
    </p:spTree>
    <p:extLst>
      <p:ext uri="{BB962C8B-B14F-4D97-AF65-F5344CB8AC3E}">
        <p14:creationId xmlns:p14="http://schemas.microsoft.com/office/powerpoint/2010/main" val="9838131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67A9A7-1264-4E73-ABEF-E108E3B99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Tulospalvelu 1.0.29 / Ennen kilpailua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23C765-CEC5-4389-9A23-AB9581773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Punnitse oikea henkilö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70d686d14145e9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735E43-3328-4953-A6F5-BBF222583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Aino Esimerkin punnituksen kentät ennen seuraavaa työvaihetta.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13D3C5-EC44-4577-9C3F-E2FE0C96A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Hae nimi, seura, sarja tai LOT.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Syötä mitattu kehonpaino ja kyseisen kilpailun avauspainot.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Prosenttiehdotus käyttää tallennettuja ennätystietoja ja pyöristää 2,5 kg:n portaaseen alaspäin.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Tallenna punnitus.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2D4083-6E98-471A-9AA5-81758C1C2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Varmista: Harjoituskuvan Aino Esimerkin kehonpaino on 62,4 kg. Tiedot liittyvät samaan ilmoittautumiseen ja henkilöön.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43E8A5-0B36-4821-A32E-E163A8C54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Punnitse oikea henkilö · https://powerliftingstream.fi/ohjeet/tulospalvelu/1.0.29/#punnitus</a:t>
            </a:r>
          </a:p>
        </p:txBody>
      </p:sp>
    </p:spTree>
    <p:extLst>
      <p:ext uri="{BB962C8B-B14F-4D97-AF65-F5344CB8AC3E}">
        <p14:creationId xmlns:p14="http://schemas.microsoft.com/office/powerpoint/2010/main" val="15016136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E62DCE-6E0F-4733-A595-BE209DB7B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Tulospalvelu 1.0.29 / Ennen kilpailua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7B8997-DF01-42EC-9D33-70D872F6F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Ryhmät ja päivän rakenne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339993a565409a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159702-E956-40F1-869D-E7B81B348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Tallennetut ryhmät ja niiden osallistujat.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867715-3DB1-456B-A468-A3A88B0E4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Luo ryhmä nimellä, lajilla ja maksimikoolla.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Tarkista tuonnin ryhmävihjeistä muodostetut ryhmät.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Määritä Asetusten Päivän rakenne -vaiheessa punnitukset, ryhmien sessiot, aloitukset ja pitkät tauot.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Tarkista sihteerin Kilpailun lajien ja ryhmien kulku.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F53052-0564-4DBB-BF07-E46FDE29F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Varmista: Kilpailun jokainen urheilija ja laji on oikeassa ryhmässä ja päivän sessiossa.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CC60C0-67B5-438B-A4F4-550501469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Ryhmät ja päivän rakenne · https://powerliftingstream.fi/ohjeet/tulospalvelu/1.0.29/#ryhmat</a:t>
            </a:r>
          </a:p>
        </p:txBody>
      </p:sp>
    </p:spTree>
    <p:extLst>
      <p:ext uri="{BB962C8B-B14F-4D97-AF65-F5344CB8AC3E}">
        <p14:creationId xmlns:p14="http://schemas.microsoft.com/office/powerpoint/2010/main" val="9969734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BDF6D0-BD7A-42E0-9B0E-0A08D8C52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Tulospalvelu 1.0.29 / Kilpailun aikana ja viiteohje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0E4426-42F5-4316-B8CC-BFD3F40E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Valmiustarkistus ja kilpailun käynnistys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09290ac12f4ab5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AAADFE-69F3-48AB-A35E-C109FF599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Kilpailun ohjauksen yleiskuva. Nostojärjestys ja ohjauspainikkeet ovat samassa työpisteessä.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721E0E-37D7-41E0-83D3-9ADFB408B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Avaa ohjaus ja Näytä valmiustarkistus.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Tarkista Kilpailun lajien ja ryhmien kulku sekä ensimmäisen noston tiedot.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Tarkista erikseen Automaattiset tauot, Automaattiset kierrokset ja Automaattiset ryhmänvaihdot.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Aloita kilpailu sovitun aikataulun mukaan.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1F3C5D-9CC9-41AF-A6D4-06C33F17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Varmista: Harjoituksessa ryhmä A aloittaa kyykyn ensimmäisen kierroksen Helmillä, jonka avaus on 80 kg.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FDAFDF-4CF1-4BA1-9B84-F416FE884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Valmiustarkistus ja kilpailun käynnistys · https://powerliftingstream.fi/ohjeet/tulospalvelu/1.0.29/#aloitus</a:t>
            </a:r>
          </a:p>
        </p:txBody>
      </p:sp>
    </p:spTree>
    <p:extLst>
      <p:ext uri="{BB962C8B-B14F-4D97-AF65-F5344CB8AC3E}">
        <p14:creationId xmlns:p14="http://schemas.microsoft.com/office/powerpoint/2010/main" val="208289465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8CB349-B266-4BCB-944D-3172509A2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Tulospalvelu 1.0.29 / Kilpailun aikana ja viiteohje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43CCE6-0EFA-4151-A590-4DC49E72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Yhden noston työjärjestys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84770a1393434a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178C95-6783-41A9-A7B0-166F8C5A0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Aktiivisen noston ohjaus. Tämän ikkunaleveyden videokortti peittää osan alueesta; tarkista työpisteen asettelu ennen kilpailua.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138863-9009-4068-B85C-9985AA3D8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Tarkista Nyt lavalla -henkilö, LOT, laji, yritys ja kilogrammat.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Tallenna tarvittaessa kuorma tai telineet omalla painikkeellaan.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Odota tuomareiden ratkaisu.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Vastaanota palaavan nostajan korotus ja tarkista oikea laji sekä seuraava yritys.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1A3B6D-E3AD-4C33-9327-BD5783646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Varmista: Hyväksytty yritys näkyy tulostaulussa ja seuraava yritys muodostuu kilpailun sääntöjen mukaan.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0381DE-CD6B-4AF9-8522-185D6B34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Yhden noston työjärjestys · https://powerliftingstream.fi/ohjeet/tulospalvelu/1.0.29/#nosto</a:t>
            </a:r>
          </a:p>
        </p:txBody>
      </p:sp>
    </p:spTree>
    <p:extLst>
      <p:ext uri="{BB962C8B-B14F-4D97-AF65-F5344CB8AC3E}">
        <p14:creationId xmlns:p14="http://schemas.microsoft.com/office/powerpoint/2010/main" val="11647280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C17908-2835-4335-984D-50F205D9A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Tulospalvelu 1.0.29 / Kilpailun aikana ja viiteohje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A0BD62-17DF-4016-A5C7-5EAE5BD1C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Korotuslaput ja avauspainon korjaus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dacfecbb624375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43334F-2586-47CA-98B6-40C042A22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Korotuslappujen ja avauspainon hallinta.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7BA4E9-19B8-405A-B6C2-FFA866E9E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Valitse oikea kilpailija, laji ja yritys.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Korotuslaput-näkymä näyttää aktiivisen ikkunan ja aiemmat ikkunat.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Tarkista palvelimen kuittaus ja uusi paino.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Avauspainon sallitut muutokset riippuvat aikataulusta, lajista ja käytetyistä muutoskerroista.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FAF032-C1B0-4C83-AD12-C19142D27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Varmista: Oikealla seuraavalla yrityksellä on palvelimen hyväksymä kuorma ja ilmoituksen tila.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F6E4DF-B77C-490A-9FA4-735DC5386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Korotuslaput ja avauspainon korjaus · https://powerliftingstream.fi/ohjeet/tulospalvelu/1.0.29/#korotukset</a:t>
            </a:r>
          </a:p>
        </p:txBody>
      </p:sp>
    </p:spTree>
    <p:extLst>
      <p:ext uri="{BB962C8B-B14F-4D97-AF65-F5344CB8AC3E}">
        <p14:creationId xmlns:p14="http://schemas.microsoft.com/office/powerpoint/2010/main" val="213081153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5D97B1-3703-40D2-AD7A-1A73EC0F5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Tulospalvelu 1.0.29 / Kilpailun aikana ja viiteohje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9B257E-8A4E-45D4-B8F8-B3630C0DF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Jury ja uusintanosto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91102f82364eff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EB203C-1E73-47F1-BEA1-4DC8153C2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Juryn näkymä ilman yhdistettyjä fyysisiä kameroita.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B2B21B-7A5E-4AA9-B9C4-F0D686042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Tarkista käsiteltävä henkilö, laji ja yritys.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Tee juryn päätös kilpailun menettelyn mukaan ja varmista, että sihteeri kirjaa sen oikeaan yritykseen.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Myönnetty uusinta kirjataan sihteerin Virhetilanne / uusintanosto -lomakkeella.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Tarkista avoimien uusintanostojen lista ja sijoittuminen nostojärjestykseen ennen jatkoa.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658A2D-98F5-4371-B958-DA56BF61C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Varmista: Juryn ratkaisu ja mahdollinen uusinta kohdistuvat oikeaan nostoon.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CD7AA0-94CE-4065-B888-7557177AC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Jury ja uusintanosto · https://powerliftingstream.fi/ohjeet/tulospalvelu/1.0.29/#jury</a:t>
            </a:r>
          </a:p>
        </p:txBody>
      </p:sp>
    </p:spTree>
    <p:extLst>
      <p:ext uri="{BB962C8B-B14F-4D97-AF65-F5344CB8AC3E}">
        <p14:creationId xmlns:p14="http://schemas.microsoft.com/office/powerpoint/2010/main" val="169485663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573CEE-9743-4AD7-B478-1225DB645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Tulospalvelu 1.0.29 / Kilpailun aikana ja viiteohje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F9AB15-53A0-472D-A578-7C50B99A7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Valitse oikea kilpailunäyttö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0addec7bc247b5"/>
          <a:stretch xmlns:a="http://schemas.openxmlformats.org/drawingml/2006/main"/>
        </p:blipFill>
        <p:spPr>
          <a:xfrm xmlns:a="http://schemas.openxmlformats.org/drawingml/2006/main">
            <a:off x="457200" y="1505697"/>
            <a:ext cx="6972300" cy="385613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079D98-9C7D-4294-85AF-20B0BC904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Yleisölle tarkoitettu aktiivisen nostajan näyttö.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E86145-5409-4289-BE5B-CDB08F6BB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Nostajanäyttö / Kilpailijataulu näyttää aktiivisen nostajan, kuorman ja kellon.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Tulostaulu ja painoilmoitukset on toimitsijan työpiste: painon tai pikavalikon muokkaus voi tallentaa tietoja.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Yksi yleisönäyttö yhdistää aktiivisen nostajan, jonon ja taulukon.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Avaa tarvittu näkymä omaan ikkunaan.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C63484-7B77-41AC-8F86-F8A185787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Varmista: Jokaisella kohderuudulla on sen tarkoitukseen sopiva kilpailukuva.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B2E11A-3A9A-456C-98BB-CD68B9719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Valitse oikea kilpailunäyttö · https://powerliftingstream.fi/ohjeet/tulospalvelu/1.0.29/#naytot</a:t>
            </a:r>
          </a:p>
        </p:txBody>
      </p:sp>
    </p:spTree>
    <p:extLst>
      <p:ext uri="{BB962C8B-B14F-4D97-AF65-F5344CB8AC3E}">
        <p14:creationId xmlns:p14="http://schemas.microsoft.com/office/powerpoint/2010/main" val="195553737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283012-7866-45C3-A0FF-874D464CC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Tulospalvelu 1.0.29 / Kilpailun jälkeen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B9DA44-2C71-4BAD-AD73-167B0C5B4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Tarkista tulokset ja vie tiedostot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f4e90027c14362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0F8D28-D5FF-426E-BD29-917C5543D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Tulosten ja paikallisen julkaisutilan hallinta. Harjoitus on edelleen käynnissä.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22132E-ACA0-4442-9351-191217D5C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Valitse julkaisutila Luonnos, Live, Virallinen tai Lopullinen ja näkyvyys viralliset, kaikki tai epäviralliset.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Vertaa nimet, sarjat, kehonpainot, parhaat osalajit, yhteistulos, sijoitus ja pisteet hyväksyttyihin kirjauksiin.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Valitse vientiin tulosstatus, kilpailumuoto ja ryhmät.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Liittoviennissä valitse kilpailu ja Tarkasta vientitiedot.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5. Sorsan Exceli (.xls) käyttää alkuperäistä makrot sisältävää työkirjapohjaa ja tarvitsee asennetun, aktivoidun Microsoft Excelin Windows-palvelinkoneeseen.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D67D18-2BF8-466F-9EEF-81E0DCC79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Varmista: Tarkistetut tulokset ovat jaettavina tiedostoina ja paikallisessa katselunäkymässä.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7B68E2-7450-46B0-B315-6A9B0133D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Tarkista tulokset ja vie tiedostot · https://powerliftingstream.fi/ohjeet/tulospalvelu/1.0.29/#tulokset</a:t>
            </a:r>
          </a:p>
        </p:txBody>
      </p:sp>
    </p:spTree>
    <p:extLst>
      <p:ext uri="{BB962C8B-B14F-4D97-AF65-F5344CB8AC3E}">
        <p14:creationId xmlns:p14="http://schemas.microsoft.com/office/powerpoint/2010/main" val="15679448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A58D98-8D88-4916-A5A6-39EC1B116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Tulospalvelu 1.0.29 / Kilpailun jälkeen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263A4F-2545-4E96-89A8-B86472D94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Palkintojenjako ja kilpailun päättäminen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3e95b06a574113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259184-D4AE-4A11-90FE-C08FE52D0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Palkinto-ohjelman valmistelu ennen ohjelman muodostamista.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5CD5A9-A2F6-47A1-A615-956095EF7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Valitse Palkintojenjaossa ryhmät ja niiden järjestys.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Aktivoi palkintoruutu sovittuna hetkenä.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Kilpailun lopun näytöt -valinnoilla voidaan näyttää valmis yhteenveto nostaja-, yleisö- ja lämmittelynäytöllä.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Tarkista kaikki suoritukset ja avoimet uusinnat, tee lopulliset viennit ja varmista arkistointi.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1E1DA0-FFCD-4C6B-B41E-FABB29B0B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Varmista: Palkinnot esitetään tarkistetusta ohjelmasta ja kilpailun tiedostot säilyvät arkistossa.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582F86-CD57-47B2-BA70-6AE0F894D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Palkintojenjako ja kilpailun päättäminen · https://powerliftingstream.fi/ohjeet/tulospalvelu/1.0.29/#palkinnot</a:t>
            </a:r>
          </a:p>
        </p:txBody>
      </p:sp>
    </p:spTree>
    <p:extLst>
      <p:ext uri="{BB962C8B-B14F-4D97-AF65-F5344CB8AC3E}">
        <p14:creationId xmlns:p14="http://schemas.microsoft.com/office/powerpoint/2010/main" val="145568562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D14C7E-396E-4FE9-B58F-012A60972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Tulospalvelu 1.0.29 / Kilpailun aikana ja viiteohje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2E9025-B04D-49F7-A22E-F9F267AD2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Julkaise tulokset internetiin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8efcae95a1467b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1190B0-7C2A-4F8E-9E09-38F5E2CCB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Tulospalvelu 1.0.29:n yhteinen LIVE-lomake. Avainkentät ovat tyhjiä eikä harjoitusta julkaista.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1B6B29-7B7C-4525-B8D4-A902344FA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Sivuston valtuutettu järjestelmäylläpitäjä muodostaa järjestäjän asennukselle yhteyden sivulla powerliftingstream.fi/admin/live.php toiminnolla Yhdistä järjestäjän VOIMA-asennus.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Avaa paikallisen ohjelman Julkaise tulokset internetiin ja LIVE-julkaisuyhteys.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Tarkista kilpailun nimi, päivä, julkaisulupa ja julkiseen aineistoon tulevat henkilöt.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Varmista viimeinen onnistunut lähetys ja avaa ohjelman palauttama julkinen osoite.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5. Julkaisun keskeytys: poista kilpailun LIVE-valinta ja varmista tallennus.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B258B6-A54C-405F-8F46-CE9DAD4A4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Varmista: Muuttunut aineisto lähetetään enintään kerran 10 sekunnissa; yleisön verkkosivu tarkistaa päivityksiä aikaisintaan 30 sekunnin välein. Verkkokatko ei pysäytä paikallista kirjaamista.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A7CE5E-E1AB-4848-8485-06C69CF5C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Julkaise tulokset internetiin · https://powerliftingstream.fi/ohjeet/tulospalvelu/1.0.29/#live</a:t>
            </a:r>
          </a:p>
        </p:txBody>
      </p:sp>
    </p:spTree>
    <p:extLst>
      <p:ext uri="{BB962C8B-B14F-4D97-AF65-F5344CB8AC3E}">
        <p14:creationId xmlns:p14="http://schemas.microsoft.com/office/powerpoint/2010/main" val="78151917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B5FF08-0B95-4A09-811C-F3CCF1C7C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VOIMA Tulospalvelu 1.0.29 / Kilpailun jälkeen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E09229-AC0B-4C91-9FCA-759995FAD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Varmuuskopio ja hallittu lopetus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343d9b8cf049af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BB4D16-A300-4055-BD64-77F725AB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Palautuspisteiden työkalut ennen palautusta.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C50F80-F01C-45C1-B2D8-5634449B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Tarkista viimeinen hyväksytty nosto, keskeneräiset ilmoitukset ja lopputulokset.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Jos käytössä on Palautuspisteet-työkalu, tee oma piste ja lataa kopio.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Asetusten Sammuta palvelin… tallentaa tilan ja sulkee VOIMA-palvelut hallitusti.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Kun palvelimet ovat suljettuina, kopioi koko %LOCALAPPDATA%\VOIMA\Tulospalvelu-tietokansio järjestäjän varmistuspaikkaan.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5. Seuraavassa käynnistyksessä tarkista oikea kilpailutiedosto ja viimeinen tallentunut tilanne.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3ED2BB-D617-45DD-A8B2-628BDA497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Varmista: Kilpailu on arkistoitu ja sitä voidaan jatkaa tai tarkastaa oikealla ohjelmaversiolla. Sovelluksen poistaminen ei itsessään poista tietokansiota.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4FD65C-C0A0-4A7D-B984-20A99D3C1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Varmuuskopio ja hallittu lopetus · https://powerliftingstream.fi/ohjeet/tulospalvelu/1.0.29/#varmistus</a:t>
            </a:r>
          </a:p>
        </p:txBody>
      </p:sp>
    </p:spTree>
    <p:extLst>
      <p:ext uri="{BB962C8B-B14F-4D97-AF65-F5344CB8AC3E}">
        <p14:creationId xmlns:p14="http://schemas.microsoft.com/office/powerpoint/2010/main" val="46196410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6035CB-4DDB-4198-9963-51CD8FE6F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11144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HARJOITUS JA TARKISTUS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DD569E-8AD5-41BB-9F8C-4CB06AEBD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04875"/>
            <a:ext cx="1095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252D"/>
                </a:solidFill>
                <a:latin typeface="Arial"/>
                <a:ea typeface="Arial"/>
                <a:cs typeface="Arial"/>
              </a:rPr>
              <a:t>Tee oma harjoituskilpailu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05D645-5D62-47D6-A62A-79B096B2F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52625"/>
            <a:ext cx="3381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CDB838-DEE5-449F-89D3-3B8E8D65E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86050"/>
            <a:ext cx="33813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Valmistele kaksi nostajaa: ilmoittautuminen, punnitus, avauspainot, telineet ja ryhmä.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AD5D2F-C523-43A1-8437-EB70C4DEC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952625"/>
            <a:ext cx="3381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FBF3E2-FD83-451A-AF01-C02BDE3DC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686050"/>
            <a:ext cx="33813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Kirjaa hyväksytty ja hylätty nosto, tarkista seuraava kuorma sekä kokeile korotuslappua.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689852-F5BF-42A4-B722-F00D41A73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952625"/>
            <a:ext cx="3381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65E7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65E7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BB2572-399D-4991-BB8E-A5E862E6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686050"/>
            <a:ext cx="33813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Tarkista tulokset ja vienti. Varmista palautuskopio ja sovittu yhteyskatkon toimintatapa.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3AAF16-1D94-4E7D-862C-FAEF9E943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19650"/>
            <a:ext cx="1095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52D"/>
                </a:solidFill>
                <a:latin typeface="Arial"/>
                <a:ea typeface="Arial"/>
                <a:cs typeface="Arial"/>
              </a:rPr>
              <a:t>Testaa tapahtumapaikalla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85E281-B41B-4248-831A-D5D16E71D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05425"/>
            <a:ext cx="10858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Erilliset näytöt ja puhelimet · Companion · kamera ja ääni · tulostin · varmuuskopion palautus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12BD5E-AA48-4CC7-8378-BB8F26EC3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67425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VOIMA on riippumaton ohjelmistokokonaisuus, ei IPF:n, SVNL:n tai SVRY:n virallinen ohjelmisto. Viittaukset eri järjestöihin eivät tarkoita sovittua yhteistyötä.</a:t>
            </a:r>
          </a:p>
        </p:txBody>
      </p:sp>
    </p:spTree>
    <p:extLst>
      <p:ext uri="{BB962C8B-B14F-4D97-AF65-F5344CB8AC3E}">
        <p14:creationId xmlns:p14="http://schemas.microsoft.com/office/powerpoint/2010/main" val="11261758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2026-09-13T16:20:26.8110000Z</dcterms:created>
  <dcterms:modified xsi:type="dcterms:W3CDTF">2026-09-13T16:20:26.8110000Z</dcterms:modified>
</coreProperties>
</file>