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fccf08430a4f1f" /><Relationship Type="http://schemas.openxmlformats.org/officeDocument/2006/relationships/extended-properties" Target="/docProps/app.xml" Id="R9e33174681bb4f0b" /><Relationship Type="http://schemas.openxmlformats.org/officeDocument/2006/relationships/officeDocument" Target="/ppt/presentation.xml" Id="R9e8acf3cc4ae4c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841bcd719d45d7"/>
  </p:sldMasterIdLst>
  <p:notesMasterIdLst>
    <p:notesMasterId xmlns:r="http://schemas.openxmlformats.org/officeDocument/2006/relationships" r:id="Ref551629b25a4f03"/>
  </p:notesMasterIdLst>
  <p:sldIdLst>
    <p:sldId xmlns:r="http://schemas.openxmlformats.org/officeDocument/2006/relationships" id="256" r:id="R235ca71b0a0a412c"/>
    <p:sldId xmlns:r="http://schemas.openxmlformats.org/officeDocument/2006/relationships" id="257" r:id="Rd15777efcf8e4f0e"/>
    <p:sldId xmlns:r="http://schemas.openxmlformats.org/officeDocument/2006/relationships" id="258" r:id="Rb9c9f9fa2bfc41b0"/>
    <p:sldId xmlns:r="http://schemas.openxmlformats.org/officeDocument/2006/relationships" id="259" r:id="Rbf4e1ca39656451f"/>
    <p:sldId xmlns:r="http://schemas.openxmlformats.org/officeDocument/2006/relationships" id="260" r:id="R9cbf20f20eab47f9"/>
    <p:sldId xmlns:r="http://schemas.openxmlformats.org/officeDocument/2006/relationships" id="261" r:id="Ra7864561467a42dc"/>
    <p:sldId xmlns:r="http://schemas.openxmlformats.org/officeDocument/2006/relationships" id="262" r:id="Re4e80d36c7064f52"/>
    <p:sldId xmlns:r="http://schemas.openxmlformats.org/officeDocument/2006/relationships" id="263" r:id="Rfbed41da3a904c35"/>
    <p:sldId xmlns:r="http://schemas.openxmlformats.org/officeDocument/2006/relationships" id="264" r:id="R98ac27cbadc04f53"/>
    <p:sldId xmlns:r="http://schemas.openxmlformats.org/officeDocument/2006/relationships" id="265" r:id="Rfcdef28e83fe4a94"/>
    <p:sldId xmlns:r="http://schemas.openxmlformats.org/officeDocument/2006/relationships" id="266" r:id="R8641f8c72749476c"/>
    <p:sldId xmlns:r="http://schemas.openxmlformats.org/officeDocument/2006/relationships" id="267" r:id="R0ea904bc39d4410c"/>
    <p:sldId xmlns:r="http://schemas.openxmlformats.org/officeDocument/2006/relationships" id="268" r:id="Re5cec9fe011d45ef"/>
    <p:sldId xmlns:r="http://schemas.openxmlformats.org/officeDocument/2006/relationships" id="269" r:id="R13bf5840f1484c00"/>
    <p:sldId xmlns:r="http://schemas.openxmlformats.org/officeDocument/2006/relationships" id="270" r:id="R64dc2eeb96854525"/>
    <p:sldId xmlns:r="http://schemas.openxmlformats.org/officeDocument/2006/relationships" id="271" r:id="R78c6160c4f1543b1"/>
    <p:sldId xmlns:r="http://schemas.openxmlformats.org/officeDocument/2006/relationships" id="272" r:id="R8cd6e72617fc48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d5b54910b6498c" /><Relationship Type="http://schemas.openxmlformats.org/officeDocument/2006/relationships/slideMaster" Target="/ppt/slideMasters/slideMaster1.xml" Id="R38841bcd719d45d7" /><Relationship Type="http://schemas.openxmlformats.org/officeDocument/2006/relationships/notesMaster" Target="/ppt/notesMasters/notesMaster1.xml" Id="Ref551629b25a4f03" /><Relationship Type="http://schemas.openxmlformats.org/officeDocument/2006/relationships/presProps" Target="/ppt/presProps.xml" Id="R3d56d71382074bae" /><Relationship Type="http://schemas.openxmlformats.org/officeDocument/2006/relationships/tableStyles" Target="/ppt/tableStyles.xml" Id="R08765c4213f44898" /><Relationship Type="http://schemas.openxmlformats.org/officeDocument/2006/relationships/slide" Target="/ppt/slides/slide1.xml" Id="R235ca71b0a0a412c" /><Relationship Type="http://schemas.openxmlformats.org/officeDocument/2006/relationships/slide" Target="/ppt/slides/slide2.xml" Id="Rd15777efcf8e4f0e" /><Relationship Type="http://schemas.openxmlformats.org/officeDocument/2006/relationships/slide" Target="/ppt/slides/slide3.xml" Id="Rb9c9f9fa2bfc41b0" /><Relationship Type="http://schemas.openxmlformats.org/officeDocument/2006/relationships/slide" Target="/ppt/slides/slide4.xml" Id="Rbf4e1ca39656451f" /><Relationship Type="http://schemas.openxmlformats.org/officeDocument/2006/relationships/slide" Target="/ppt/slides/slide5.xml" Id="R9cbf20f20eab47f9" /><Relationship Type="http://schemas.openxmlformats.org/officeDocument/2006/relationships/slide" Target="/ppt/slides/slide6.xml" Id="Ra7864561467a42dc" /><Relationship Type="http://schemas.openxmlformats.org/officeDocument/2006/relationships/slide" Target="/ppt/slides/slide7.xml" Id="Re4e80d36c7064f52" /><Relationship Type="http://schemas.openxmlformats.org/officeDocument/2006/relationships/slide" Target="/ppt/slides/slide8.xml" Id="Rfbed41da3a904c35" /><Relationship Type="http://schemas.openxmlformats.org/officeDocument/2006/relationships/slide" Target="/ppt/slides/slide9.xml" Id="R98ac27cbadc04f53" /><Relationship Type="http://schemas.openxmlformats.org/officeDocument/2006/relationships/slide" Target="/ppt/slides/slide10.xml" Id="Rfcdef28e83fe4a94" /><Relationship Type="http://schemas.openxmlformats.org/officeDocument/2006/relationships/slide" Target="/ppt/slides/slide11.xml" Id="R8641f8c72749476c" /><Relationship Type="http://schemas.openxmlformats.org/officeDocument/2006/relationships/slide" Target="/ppt/slides/slide12.xml" Id="R0ea904bc39d4410c" /><Relationship Type="http://schemas.openxmlformats.org/officeDocument/2006/relationships/slide" Target="/ppt/slides/slide13.xml" Id="Re5cec9fe011d45ef" /><Relationship Type="http://schemas.openxmlformats.org/officeDocument/2006/relationships/slide" Target="/ppt/slides/slide14.xml" Id="R13bf5840f1484c00" /><Relationship Type="http://schemas.openxmlformats.org/officeDocument/2006/relationships/slide" Target="/ppt/slides/slide15.xml" Id="R64dc2eeb96854525" /><Relationship Type="http://schemas.openxmlformats.org/officeDocument/2006/relationships/slide" Target="/ppt/slides/slide16.xml" Id="R78c6160c4f1543b1" /><Relationship Type="http://schemas.openxmlformats.org/officeDocument/2006/relationships/slide" Target="/ppt/slides/slide17.xml" Id="R8cd6e72617fc48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b4cb99e16945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8e55e6dc1c410b" /><Relationship Type="http://schemas.openxmlformats.org/officeDocument/2006/relationships/notesMaster" Target="/ppt/notesMasters/notesMaster1.xml" Id="R58cd36ca3fd447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7aa44627754c90" /><Relationship Type="http://schemas.openxmlformats.org/officeDocument/2006/relationships/notesMaster" Target="/ppt/notesMasters/notesMaster1.xml" Id="R6fe2629af0574d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d2cb71d1574431" /><Relationship Type="http://schemas.openxmlformats.org/officeDocument/2006/relationships/notesMaster" Target="/ppt/notesMasters/notesMaster1.xml" Id="Redb68b834a6c43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8200260f434abd" /><Relationship Type="http://schemas.openxmlformats.org/officeDocument/2006/relationships/notesMaster" Target="/ppt/notesMasters/notesMaster1.xml" Id="Rf98f9abab16e46c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6c03a2c70a4d14" /><Relationship Type="http://schemas.openxmlformats.org/officeDocument/2006/relationships/notesMaster" Target="/ppt/notesMasters/notesMaster1.xml" Id="R7745166bef3b4f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e397dfed0d4634" /><Relationship Type="http://schemas.openxmlformats.org/officeDocument/2006/relationships/notesMaster" Target="/ppt/notesMasters/notesMaster1.xml" Id="Rc343bfff73204de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e1fa21a7394278" /><Relationship Type="http://schemas.openxmlformats.org/officeDocument/2006/relationships/notesMaster" Target="/ppt/notesMasters/notesMaster1.xml" Id="Rf3dd890905204e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fd239dd9ae4f56" /><Relationship Type="http://schemas.openxmlformats.org/officeDocument/2006/relationships/notesMaster" Target="/ppt/notesMasters/notesMaster1.xml" Id="R1907ee090d5646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ebcff28c1c4c1d" /><Relationship Type="http://schemas.openxmlformats.org/officeDocument/2006/relationships/notesMaster" Target="/ppt/notesMasters/notesMaster1.xml" Id="R9869677d457c4d1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1f723e1bcb4687" /><Relationship Type="http://schemas.openxmlformats.org/officeDocument/2006/relationships/notesMaster" Target="/ppt/notesMasters/notesMaster1.xml" Id="Rb1c677fc8700414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cb4c9375454642" /><Relationship Type="http://schemas.openxmlformats.org/officeDocument/2006/relationships/notesMaster" Target="/ppt/notesMasters/notesMaster1.xml" Id="R45d8c67daf644b0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d7ec4e5b46648c7" /><Relationship Type="http://schemas.openxmlformats.org/officeDocument/2006/relationships/notesMaster" Target="/ppt/notesMasters/notesMaster1.xml" Id="R5703cf3caf444f4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466c7570f9403e" /><Relationship Type="http://schemas.openxmlformats.org/officeDocument/2006/relationships/notesMaster" Target="/ppt/notesMasters/notesMaster1.xml" Id="R628b373feac445a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25854e1311d499c" /><Relationship Type="http://schemas.openxmlformats.org/officeDocument/2006/relationships/notesMaster" Target="/ppt/notesMasters/notesMaster1.xml" Id="R9d83fbe3175f472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7ddfe550cd84be5" /><Relationship Type="http://schemas.openxmlformats.org/officeDocument/2006/relationships/notesMaster" Target="/ppt/notesMasters/notesMaster1.xml" Id="R1314bf71f35f45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e0c7e3eb6d4460d" /><Relationship Type="http://schemas.openxmlformats.org/officeDocument/2006/relationships/notesMaster" Target="/ppt/notesMasters/notesMaster1.xml" Id="R8a9d8696c30049f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0aa042933e04dee" /><Relationship Type="http://schemas.openxmlformats.org/officeDocument/2006/relationships/notesMaster" Target="/ppt/notesMasters/notesMaster1.xml" Id="Rf4de560c54ea47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VOIMA on riippumaton ohjelmistokokonaisuus, ei IPF:n, SVNL:n tai SVRY:n virallinen ohjelmisto. Viittaukset eri järjestöihin eivät tarkoita sovittua yhteistyötä.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</a:t>
            </a:r>
          </a:p>
          <a:p xmlns:a="http://schemas.openxmlformats.org/drawingml/2006/main">
            <a:r>
              <a:t>Kuvat ovat aitoja harjoitusnäkymiä. Kuvat ovat aitoja selainkuvia synteettisistä harjoituskilpailuista. Nimet, päivät ja yksiköt ovat esimerkkejä.</a:t>
            </a:r>
          </a:p>
          <a:p xmlns:a="http://schemas.openxmlformats.org/drawingml/2006/main">
            <a:r>
              <a:t>Tulospalvelu ja Voimapunnerrus käynnistettiin julkaistuista Windows-paketeista erilliseen tietokansioon. Poliisivoimailun käyttökoe tehtiin saman julkaisun lähteestä erillisillä porteilla, koska tavalliset portit olivat koneella käytössä.</a:t>
            </a:r>
          </a:p>
          <a:p xmlns:a="http://schemas.openxmlformats.org/drawingml/2006/main">
            <a:r>
              <a:t>Kuunteluosoite 0.0.0.0 ja TLS-yhteys palvelinkoneen LAN-liitännän kautta varmennettiin. Tämä ei ole erillisten fyysisten laitteiden tai koko tapahtuman hyväksyntätesti.</a:t>
            </a:r>
          </a:p>
          <a:p xmlns:a="http://schemas.openxmlformats.org/drawingml/2006/main">
            <a:r>
              <a:t>Companion-puhelin, QR/viivakoodinlukija, erilliset tuomari- ja näyttölaitteet, kamerat, OBS, ääni, tulostin ja Microsoft Excelin Sorsa-vienti jäivät käytännön testin ulkopuolelle.</a:t>
            </a:r>
          </a:p>
          <a:p xmlns:a="http://schemas.openxmlformats.org/drawingml/2006/main">
            <a:r>
              <a:t>Harjoituksia ei julkaistu LIVE-palveluun. Ulkoisia lisenssi-, ennätys-, video- ja arkistopalveluita, sähkökatkoa tai koko tietokansion palautusta toiselle koneelle ei hyväksyntätestattu.</a:t>
            </a:r>
          </a:p>
          <a:p xmlns:a="http://schemas.openxmlformats.org/drawingml/2006/main">
            <a:r>
              <a:t>Voimapunnerruksen molemmat osajärjestykset suoritettiin loppuun. Tulospalvelussa ja poliisivoimailussa tarkistettiin esimerkkisuoritukset ja tulokset; kaikkien kilpailukierrosten ja poikkeustilanteiden loppuketjua ei ajettu.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Voimapunnerruksen oma työtila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VOIMA Voimapunnerrus 1.0.3 järjestää henkilökohtaisen maksimi- tai toistokilpailun sekä kaksiosaisen tapahtuman kummassa tahansa järjestyksessä.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Asenna oikea tuote ja kirjaudu. Avaa Voimapunnerrus. Harjoitukseen ei tarvita Companionia, kameraa tai internetjulkaisua.</a:t>
            </a:r>
          </a:p>
          <a:p xmlns:a="http://schemas.openxmlformats.org/drawingml/2006/main">
            <a:r>
              <a:t>2. Luo tapahtuma nimellä ja päivällä. Valitse ensimmäinen laji ja tarvittaessa Kaksiosainen tapahtuma. Poista harjoituksen LIVE-valinta.</a:t>
            </a:r>
          </a:p>
          <a:p xmlns:a="http://schemas.openxmlformats.org/drawingml/2006/main">
            <a:r>
              <a:t>3. Lisää nostajat, punnitukset, ikäluokat, LOT ja telineet. Maksimissa tarvitaan avauspaino; toistoissa tankopaino lasketaan punnituksesta.</a:t>
            </a:r>
          </a:p>
          <a:p xmlns:a="http://schemas.openxmlformats.org/drawingml/2006/main">
            <a:r>
              <a:t>4. Lukitse punnitukset ja aloita osa. Tarkista nostovuoro, käytä oikeaa kelloa ja kirjaa tuomarin vahvistama suoritus.</a:t>
            </a:r>
          </a:p>
          <a:p xmlns:a="http://schemas.openxmlformats.org/drawingml/2006/main">
            <a:r>
              <a:t>5. Päätä ensimmäinen osa. Valitse toiseen jatkavat, tarkista siirtyvät tiedot ja aloita toinen osa erikseen. Vie kummankin osan tulokset ja ota varmuuskopio.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Luonti, punnitus, lukitus, nostot ja osanvaihto tallentavat tietoja. Julkisen näytön avaus on katselua.</a:t>
            </a:r>
          </a:p>
          <a:p xmlns:a="http://schemas.openxmlformats.org/drawingml/2006/main">
            <a:r>
              <a:t>Odotettu tulos: Yksi tai kaksi osaa on samassa työtilassa; osilla on omat tulokset.</a:t>
            </a:r>
          </a:p>
          <a:p xmlns:a="http://schemas.openxmlformats.org/drawingml/2006/main">
            <a:r>
              <a:t>Seuraavaksi: Lue maksimin ja toistojen erilaiset kellot sekä vahvistusvaiheet.</a:t>
            </a:r>
          </a:p>
          <a:p xmlns:a="http://schemas.openxmlformats.org/drawingml/2006/main">
            <a:r>
              <a:t>Huomio: Kussakin osassa on yksi nostoryhmä. Joukkuekilpailua, yhteispisteitä, kerroinpisteitä tai ennätysten automaattista hyväksymistä ei ole. Tämä ei ole tavallisen voimanostopenkin työnkulku.</a:t>
            </a:r>
          </a:p>
          <a:p xmlns:a="http://schemas.openxmlformats.org/drawingml/2006/main">
            <a:r>
              <a:t>Tarkistus: Molemmat osajärjestykset ajettu synteettisellä aineistolla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https://powerliftingstream.fi/ohjeet/voimapunnerrus/1.0.3/#pika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Windows • ensikäynnistys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Käyttö on maksutonta. Ohjelmistolisenssin aktivointia, käyttöaikarajaa tai laiterajaa ei ole. Kirjautuminen suojaa kilpailun muokkausta; kilpailijan mahdollinen kilpailulisenssi on eri asia.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Lataa oikean tuotteen Setup tai portable-ZIP powerliftingstream.fi-sivustolta. Tarkista versionumero ja sivun SHA-256. Setup asentaa ohjelman; portable-paketti puretaan kokonaan omaan kansioon.</a:t>
            </a:r>
          </a:p>
          <a:p xmlns:a="http://schemas.openxmlformats.org/drawingml/2006/main">
            <a:r>
              <a:t>2. Käynnistä VOIMA-Voimapunnerrus.exe. Pythonia tai Node.js:ää ei asenneta erikseen. Säilytä ohjelman mukana tuleva _internal-kansio. Älä sekoita kolmen tuotteen asennuskansioita.</a:t>
            </a:r>
          </a:p>
          <a:p xmlns:a="http://schemas.openxmlformats.org/drawingml/2006/main">
            <a:r>
              <a:t>3. Ensikäynnistyksessä valitse Kopioi salasana ja Jatka kirjautumiseen. Käytä ikkunan omaa ylläpitotunnusta, liitä salasana ja vaihda se ohjelman pyytämässä vaiheessa. Säilytä uudet tunnukset järjestäjän hallinnassa.</a:t>
            </a:r>
          </a:p>
          <a:p xmlns:a="http://schemas.openxmlformats.org/drawingml/2006/main">
            <a:r>
              <a:t>4. Luo tarvitut toimitsijatunnukset käyttöönoton ohjeella. Kirjaudu omaan tehtävään sopivalla tunnuksella. Tarkista palvelinyhteys ja ohjelman versio ennen harjoituskilpailua.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Asennus luo tuotteen oman tietokansion, paikallisen HTTPS-varmenteen ja ylläpitotunnuksen. Kirjautuminen ei luo kilpailua.</a:t>
            </a:r>
          </a:p>
          <a:p xmlns:a="http://schemas.openxmlformats.org/drawingml/2006/main">
            <a:r>
              <a:t>Odotettu tulos: Tietokansio on %LOCALAPPDATA%\VOIMA\Voimapunnerrus. Tavalliset portit: HTTPS 5010, Companion relay 8797.</a:t>
            </a:r>
          </a:p>
          <a:p xmlns:a="http://schemas.openxmlformats.org/drawingml/2006/main">
            <a:r>
              <a:t>Seuraavaksi: Tee harjoituskilpailu ennen oikean tapahtuman perustamista.</a:t>
            </a:r>
          </a:p>
          <a:p xmlns:a="http://schemas.openxmlformats.org/drawingml/2006/main">
            <a:r>
              <a:t>Huomio: Kuvien testipalvelimilla voi olla tavallisesta asennuksesta poikkeava portti. Käytä oman käynnistimen näyttämää osoitetta. Paketteja ei ole allekirjoitettu kaupallisella koodin allekirjoitusvarmenteella; tarkista alkuperä ennen asentamista.</a:t>
            </a:r>
          </a:p>
          <a:p xmlns:a="http://schemas.openxmlformats.org/drawingml/2006/main">
            <a:r>
              <a:t>Tarkistus: Julkaistu paketti ja eristetty käyttöönotto tarkistettu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https://powerliftingstream.fi/ohjeet/voimapunnerrus/1.0.3/#asennus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Kilpailutyötila / valitse tai luo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Ensimmäiseksi valittu laji määrää kaksiosaisen tapahtuman aloituksen. Molemmille osille syntyy oma kirjanpito saman tapahtuman sisään.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Avaa Kilpailutyötila / valitse tai luo. Syötä nimi, päivä ja järjestäjä. Valitse maksimi tai toistot ensimmäiseksi lajiksi.</a:t>
            </a:r>
          </a:p>
          <a:p xmlns:a="http://schemas.openxmlformats.org/drawingml/2006/main">
            <a:r>
              <a:t>2. Valitse Kaksiosainen tapahtuma, jos molemmat lajit kuuluvat päivään. Tarkista näkyvät toimintarajaukset ja kuittaa niitä koskeva ilmoitus.</a:t>
            </a:r>
          </a:p>
          <a:p xmlns:a="http://schemas.openxmlformats.org/drawingml/2006/main">
            <a:r>
              <a:t>3. Valitse LIVE tarkoituksen mukaan. Luo kilpailu ja tarkista tapahtuman nimi sekä osien järjestys. Vanhaa erillistä kilpailua ei yhdistetä automaattisesti uudeksi kaksiosaiseksi tapahtumaksi.</a:t>
            </a:r>
          </a:p>
          <a:p xmlns:a="http://schemas.openxmlformats.org/drawingml/2006/main">
            <a:r>
              <a:t>4. Tallennetun kilpailun valinta vaihtaa ohjattavaa työtilan osaa. Käynnissä olevasta osasta ei voi vaihtaa pois ennen sen päättämistä. Odottavaan toiseen osaan siirrytään osanvaihdolla.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Luonti ja tallennetun kilpailun valinta muuttavat työtilaa. Lomakkeen täyttö ei vielä tallenna. Lataa tallennettu tila / hylkää muokkaukset palauttaa palvelimen tallennetun version ja poistaa avoimet lomakemuokkaukset.</a:t>
            </a:r>
          </a:p>
          <a:p xmlns:a="http://schemas.openxmlformats.org/drawingml/2006/main">
            <a:r>
              <a:t>Odotettu tulos: Tapahtuma näkyy nimellään ja sen osat ovat oikeassa järjestyksessä.</a:t>
            </a:r>
          </a:p>
          <a:p xmlns:a="http://schemas.openxmlformats.org/drawingml/2006/main">
            <a:r>
              <a:t>Seuraavaksi: Lisää ensimmäisen osan nostajat ja punnitukset.</a:t>
            </a:r>
          </a:p>
          <a:p xmlns:a="http://schemas.openxmlformats.org/drawingml/2006/main">
            <a:r>
              <a:t>Huomio: Pidä kahden eri kilpailun nimet erottuvina. Sivulla näkyvä työtilan tai kilpailun versio on tallennusrevisio, ei ohjelmiston julkaisuversio 1.0.3.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https://powerliftingstream.fi/ohjeet/voimapunnerrus/1.0.3/#tapahtuma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Voimapunnerruksen Punnitus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Tiedot kirjataan valitun osan omaan osallistujaluetteloon. Maksimin ja toistojen painoluokat voivat erota samalla henkilöllä.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Syötä nimi, sukupuoli, syntymävuosi, ikäluokka, mitattu kehonpaino ja yksilöllinen LOT. Täytä tarvittaessa seura ja paikkakunta.</a:t>
            </a:r>
          </a:p>
          <a:p xmlns:a="http://schemas.openxmlformats.org/drawingml/2006/main">
            <a:r>
              <a:t>2. Maksimikilpailussa syötä avauspaino. Ohjelman maksimin kuormitus alkaa 25 kilogrammasta ja käyttää 2,5 kg:n portaita. Tarkista urheilijan ilmoitus.</a:t>
            </a:r>
          </a:p>
          <a:p xmlns:a="http://schemas.openxmlformats.org/drawingml/2006/main">
            <a:r>
              <a:t>3. Toistokilpailussa ohjelma laskee tankopainon: miehille kehonpainosta, naisille kahdesta kolmasosasta; pyöristys ylöspäin 2,5 kg:n portaaseen, ohjelman alueella 25–150 kg.</a:t>
            </a:r>
          </a:p>
          <a:p xmlns:a="http://schemas.openxmlformats.org/drawingml/2006/main">
            <a:r>
              <a:t>4. Tallenna punnitus ja tarkista rivi. Korjaa-kohdassa tiedon korjaukselle annetaan peruste ennen punnitusten lukitsemista. Varmista henkilöt ja LOT ennen Merkitse valmiiksi / lukitse punnitukset -toimintoa.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Tallenna punnitus ja Korjaa kirjoittavat tietoja. Lukitus estää tavalliset punnitus- ja henkilömuutokset. Pelkkä laskettu tankopaino ei vielä ole suoritustulos.</a:t>
            </a:r>
          </a:p>
          <a:p xmlns:a="http://schemas.openxmlformats.org/drawingml/2006/main">
            <a:r>
              <a:t>Odotettu tulos: Aino 62,4 kg nostaa harjoituksen toisto-osassa 42,5 kg; Eero 81,2 kg nostaa 82,5 kg. Sarjat lasketaan osan mukaan.</a:t>
            </a:r>
          </a:p>
          <a:p xmlns:a="http://schemas.openxmlformats.org/drawingml/2006/main">
            <a:r>
              <a:t>Seuraavaksi: Tarkista telineet, lukitse punnitukset ja aloita osa.</a:t>
            </a:r>
          </a:p>
          <a:p xmlns:a="http://schemas.openxmlformats.org/drawingml/2006/main">
            <a:r>
              <a:t>Huomio: Ikäluokat ovat ohjelmassa avoin, 17, 20 sekä 50+…90+. Valitse tapahtumaan kuuluva luokka ja varmista järjestäjän säännöt; oppaan numerot kuvaavat ohjelman toimintaa.</a:t>
            </a:r>
          </a:p>
          <a:p xmlns:a="http://schemas.openxmlformats.org/drawingml/2006/main">
            <a:r>
              <a:t>Tarkistus: Punnitukset ja molempien osien kuormat tarkistettu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https://powerliftingstream.fi/ohjeet/voimapunnerrus/1.0.3/#punnitus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Merkitse valmiiksi / lukitse punnitukset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Valmistelu, valmis, käynnissä ja päättynyt ovat erillisiä osan vaiheita.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Vertaa osallistujaluetteloa punnituspöytäkirjaan. Tarkista nimi, luokka, LOT, kuorma ja telineet. Korjaa tiedot ennen lukitusta.</a:t>
            </a:r>
          </a:p>
          <a:p xmlns:a="http://schemas.openxmlformats.org/drawingml/2006/main">
            <a:r>
              <a:t>2. Valitse Merkitse valmiiksi / lukitse punnitukset ja vahvista. Tämä ei vielä aloita nostokelloa.</a:t>
            </a:r>
          </a:p>
          <a:p xmlns:a="http://schemas.openxmlformats.org/drawingml/2006/main">
            <a:r>
              <a:t>3. Aloita kilpailu/osa ja vahvista. Ohjelma muodostaa ensimmäisen nostovuoron. Tarkista lavalla oleva henkilö, yritys ja kuorma.</a:t>
            </a:r>
          </a:p>
          <a:p xmlns:a="http://schemas.openxmlformats.org/drawingml/2006/main">
            <a:r>
              <a:t>4. Älä vaihda tapahtumaa kesken osan. Jos tiedot ovat muuttuneet toisessa työpisteessä, lataa tallennettu tila ja tarkista uusin versio ennen uutta tallennusta.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Lukitus ja aloitus muuttavat osan vaihetta. Aloitus muodostaa nostokutsun; kellon käynnistys tehdään erikseen.</a:t>
            </a:r>
          </a:p>
          <a:p xmlns:a="http://schemas.openxmlformats.org/drawingml/2006/main">
            <a:r>
              <a:t>Odotettu tulos: Nostovuorossa-lohko näyttää oikean ensimmäisen nostajan.</a:t>
            </a:r>
          </a:p>
          <a:p xmlns:a="http://schemas.openxmlformats.org/drawingml/2006/main">
            <a:r>
              <a:t>Seuraavaksi: Käytä maksimiosan tai toisto-osan omaa kellomenettelyä.</a:t>
            </a:r>
          </a:p>
          <a:p xmlns:a="http://schemas.openxmlformats.org/drawingml/2006/main">
            <a:r>
              <a:t>Huomio: Molempien osien lukitus ja aloitus tehdään erikseen. Toiseen osaan siirtäminen ei käynnistä sitä automaattisesti.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https://powerliftingstream.fi/ohjeet/voimapunnerrus/1.0.3/#lukitus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Nostovuorossa • Maksimivoimapunnerrus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Maksimiosassa on kolme yritystä. Kellon 60 sekuntia koskee aloitusasentoon valmistautumista; aika ei anna automaattista tuomiota.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Varmista aktiivisen nostajan nimi, yritys ja kuorma. Lastaajat tarkistavat telineen sekä levyt.</a:t>
            </a:r>
          </a:p>
          <a:p xmlns:a="http://schemas.openxmlformats.org/drawingml/2006/main">
            <a:r>
              <a:t>2. Käynnistä kello sovitusta merkistä. Pysäytä kello erikseen ennen tuloksen vahvistamista. Sama nostokutsu voi käynnistää pääkellon vain kerran.</a:t>
            </a:r>
          </a:p>
          <a:p xmlns:a="http://schemas.openxmlformats.org/drawingml/2006/main">
            <a:r>
              <a:t>3. Kirjaa tuomarin nimi ja tuomio: Hyväksytty, Hylätty / koko suoritus hylätty tai Väliin / ei aloitettu. Hylkäys ja väliin jääminen tarvitsevat perusteen.</a:t>
            </a:r>
          </a:p>
          <a:p xmlns:a="http://schemas.openxmlformats.org/drawingml/2006/main">
            <a:r>
              <a:t>4. Valitse Vahvista tuomarin tulos ja tarkista vahvistus. Varmista tulostaulu. Kutsu seuraava nostaja erikseen, kun edellinen kutsu on ratkaistu.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Kellon komennot tallentavat aikaleimat. Vahvista tuomarin tulos kirjaa tuloksen ja vapauttaa aktiivisen kutsun. Pelkkä valikkovalinta ei tallenna tuomiota.</a:t>
            </a:r>
          </a:p>
          <a:p xmlns:a="http://schemas.openxmlformats.org/drawingml/2006/main">
            <a:r>
              <a:t>Odotettu tulos: Harjoituksen Aino nosti hyväksytysti 50, 52,5 ja 55 kg; paras maksimiosa on 55 kg.</a:t>
            </a:r>
          </a:p>
          <a:p xmlns:a="http://schemas.openxmlformats.org/drawingml/2006/main">
            <a:r>
              <a:t>Seuraavaksi: Vastaanota seuraavan yrityksen painoilmoitus oikeaan kenttään.</a:t>
            </a:r>
          </a:p>
          <a:p xmlns:a="http://schemas.openxmlformats.org/drawingml/2006/main">
            <a:r>
              <a:t>Huomio: Aika loppuu mutta tuomio odottaa nimettyä tuomaria ja kirjausta. Älä käytä voimanoston kolmen tuomarin valoja tämän osan erillisen vahvistuksen korvikkeena.</a:t>
            </a:r>
          </a:p>
          <a:p xmlns:a="http://schemas.openxmlformats.org/drawingml/2006/main">
            <a:r>
              <a:t>Tarkistus: Maksimiosan kaikki kolme yritystä kahdelle henkilölle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https://powerliftingstream.fi/ohjeet/voimapunnerrus/1.0.3/#maksimi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Kilpailijat ja painoilmoitukset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Painoilmoitus kohdistuu tulevaan maksimiyritykseen. Jo kutsutun aktiivisen yrityksen painoa ei vaihdeta.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oikea nostaja ja yritys. Syötä kuorma ja Ilmoita paino. Ensimmäistä painoa saa tässä toteutuksessa vain laskea ennen ryhmän aloittamista.</a:t>
            </a:r>
          </a:p>
          <a:p xmlns:a="http://schemas.openxmlformats.org/drawingml/2006/main">
            <a:r>
              <a:t>2. Hyväksytyn noston jälkeen seuraavan kuorman vähimmäiskorotus on 2,5 kg. Hylätyn jälkeen vähimmäiskuorma on edellinen kuorma. Ohjelma luo vastaavan oletuspainon seuraavalle yritykselle.</a:t>
            </a:r>
          </a:p>
          <a:p xmlns:a="http://schemas.openxmlformats.org/drawingml/2006/main">
            <a:r>
              <a:t>3. Avoin ilmoitusikkuna sulkeutuu seuraavassa vahvistetussa tuomiossa. Kolmannen yrityksen suljetun ilmoituksen jälkeen on enintään kaksi muutosta. Tanko ei saa keventyä kesken kierroksen.</a:t>
            </a:r>
          </a:p>
          <a:p xmlns:a="http://schemas.openxmlformats.org/drawingml/2006/main">
            <a:r>
              <a:t>4. Keskeytä-toiminto tarvitsee perusteen. Jos henkilö on juuri nostovuorossa, ratkaise aktiivinen yritys ensin. Tarkista keskeyttäneen tila ja jäljelle jäänyt jono.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Hyväksytty painoilmoitus muuttaa tulevaa kuormaa. Keskeyttäminen merkitsee osallistujan keskeyttäneeksi. Tulostaulun katselu ei muuta kuormaa.</a:t>
            </a:r>
          </a:p>
          <a:p xmlns:a="http://schemas.openxmlformats.org/drawingml/2006/main">
            <a:r>
              <a:t>Odotettu tulos: Nostojono käyttää sallittua kuormaa ja keskeytys näkyy tulostilassa.</a:t>
            </a:r>
          </a:p>
          <a:p xmlns:a="http://schemas.openxmlformats.org/drawingml/2006/main">
            <a:r>
              <a:t>Seuraavaksi: Tarkista seuraava nostokutsu ennen kellon käyttöä.</a:t>
            </a:r>
          </a:p>
          <a:p xmlns:a="http://schemas.openxmlformats.org/drawingml/2006/main">
            <a:r>
              <a:t>Huomio: Tässä versiossa ei ole yleistä vahvistetun tuomion perumispainiketta. Säilytä virheestä kirjaus ja varmuuskopio; älä keksi korjausta muuttamalla muuta kilpailua. Kaikkia virhe- ja rajatilanteita ei ajettu ohjekokeessa.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https://powerliftingstream.fi/ohjeet/voimapunnerrus/1.0.3/#painot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Kaksiosainen tapahtuma → osanvaihto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Osanvaihto kopioi valittujen henkilöiden osallistumistiedot uuteen osaan. Tulokset ja kellot pysyvät erillisinä.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Vahvista kaikki ensimmäisen osan yritykset. Kun aktiivista kutsua tai keskeneräistä jonoa ei ole, päätä osa.</a:t>
            </a:r>
          </a:p>
          <a:p xmlns:a="http://schemas.openxmlformats.org/drawingml/2006/main">
            <a:r>
              <a:t>2. Valitse toiseen osaan osallistuvat nostajat. Punnitus ja LOT siirtyvät. Jos toinen osa on maksimi, syötä jokaisen valitun nostajan avauspaino.</a:t>
            </a:r>
          </a:p>
          <a:p xmlns:a="http://schemas.openxmlformats.org/drawingml/2006/main">
            <a:r>
              <a:t>3. Valitse Tallenna osanvaihto ja valmistele toinen osa. Vahvista siirtymä ja tarkista uuden osan nimi, sarjat, tankopainot ja telineet.</a:t>
            </a:r>
          </a:p>
          <a:p xmlns:a="http://schemas.openxmlformats.org/drawingml/2006/main">
            <a:r>
              <a:t>4. Lisää tarvittaessa vain toiseen osaan osallistuvat henkilöt. Tee vielä tarvittavat punnituskorjaukset, lukitse toisen osan punnitukset ja aloita se erikseen.</a:t>
            </a:r>
          </a:p>
          <a:p xmlns:a="http://schemas.openxmlformats.org/drawingml/2006/main">
            <a:r>
              <a:t>5. Toinen osa päätetään vasta sen omien suoritusten jälkeen. Ensimmäinen osa jää luettavaksi; koko tapahtuma on päättynyt, kun molemmat osat ovat valmiit.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Osanvaihto tallentaa toisen osan osallistujat ja aktiivisen osan. Se ei kopioi tuomioita, suorituskelloja tai ensimmäisen osan laitevaltuuksia.</a:t>
            </a:r>
          </a:p>
          <a:p xmlns:a="http://schemas.openxmlformats.org/drawingml/2006/main">
            <a:r>
              <a:t>Odotettu tulos: Sama tapahtuma sisältää kaksi erillistä tulosluetteloa ilman yhteispisteitä.</a:t>
            </a:r>
          </a:p>
          <a:p xmlns:a="http://schemas.openxmlformats.org/drawingml/2006/main">
            <a:r>
              <a:t>Seuraavaksi: Lataa tapahtuman välitallennus ja tarkista toinen osa ennen käynnistystä.</a:t>
            </a:r>
          </a:p>
          <a:p xmlns:a="http://schemas.openxmlformats.org/drawingml/2006/main">
            <a:r>
              <a:t>Huomio: Molemmat järjestykset testattiin: maksimi → toistot sekä toistot → maksimi. Osanvaihdon tallennus tarkistettiin palvelimelta; selaimen vahvistusohjauksen häiriön vuoksi osa testikäskyistä tehtiin kirjautuneen testirajapinnan kautta.</a:t>
            </a:r>
          </a:p>
          <a:p xmlns:a="http://schemas.openxmlformats.org/drawingml/2006/main">
            <a:r>
              <a:t>Tarkistus: Molemmat järjestykset ja tuomioiden kopioitumattomuus varmennettu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https://powerliftingstream.fi/ohjeet/voimapunnerrus/1.0.3/#osanvaihto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Nostovuorossa • Toistovoimapunnerrus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Toisto-osan pääkello näyttää kulunutta aikaa. Se ei ole maksimiosan minuutin valmistautumiskello.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Varmista laskettu kuorma, nostaja ja sarja. Käynnistä pääkello sovitusta merkistä ja käytä ylätaukoa tarvittaessa erillisenä kellona.</a:t>
            </a:r>
          </a:p>
          <a:p xmlns:a="http://schemas.openxmlformats.org/drawingml/2006/main">
            <a:r>
              <a:t>2. Kirjaa Lasketut toistot yhteensä ja Hylätyt toistot, kukin vain kerran. Esimerkissä yhteensä 17 ja hylättyjä 2 antaa 15 hyväksyttyä toistoa.</a:t>
            </a:r>
          </a:p>
          <a:p xmlns:a="http://schemas.openxmlformats.org/drawingml/2006/main">
            <a:r>
              <a:t>3. Jos tuomari hylkää koko suorituksen, merkitse sitä koskeva valinta. Tallenna toistoluonnos. Tarkista tallennetun luonnoksen luvut; alustavassa tulostaulussa tulos vielä odottaa.</a:t>
            </a:r>
          </a:p>
          <a:p xmlns:a="http://schemas.openxmlformats.org/drawingml/2006/main">
            <a:r>
              <a:t>4. Pysäytä pääkello. Kirjaa tuomarin nimi ja luonnoksen kanssa sopiva tuomio sekä tarvittava peruste. Vahvista tuomarin tulos.</a:t>
            </a:r>
          </a:p>
          <a:p xmlns:a="http://schemas.openxmlformats.org/drawingml/2006/main">
            <a:r>
              <a:t>5. Tarkista hyväksytty toistomäärä tuloksista ja kutsu seuraava nostaja. Älä laske yhtä hylättyä toistoa kahteen kertaan eri virhesyiden vuoksi.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Tallenna toistoluonnos tallentaa tarkastettavat luvut mutta ei julkaise lopullista suoritustulosta. Vahvista tuomarin tulos tekee lopullisen kirjauksen.</a:t>
            </a:r>
          </a:p>
          <a:p xmlns:a="http://schemas.openxmlformats.org/drawingml/2006/main">
            <a:r>
              <a:t>Odotettu tulos: Harjoituksen 17 − 2 = 15 näkyy hyväksyttyinä toistoina vasta vahvistuksen jälkeen.</a:t>
            </a:r>
          </a:p>
          <a:p xmlns:a="http://schemas.openxmlformats.org/drawingml/2006/main">
            <a:r>
              <a:t>Seuraavaksi: Tarkista seuraava kutsu ja lopuksi osan valmistuminen.</a:t>
            </a:r>
          </a:p>
          <a:p xmlns:a="http://schemas.openxmlformats.org/drawingml/2006/main">
            <a:r>
              <a:t>Huomio: Ylätauon päättyminen, toistoluvun syöttö ja pääkellon pysäyttäminen eivät yksin vahvista tulosta. Tässä kokeessa kyse oli simuloidusta kirjaamisesta, ei fyysisestä suorituksesta.</a:t>
            </a:r>
          </a:p>
          <a:p xmlns:a="http://schemas.openxmlformats.org/drawingml/2006/main">
            <a:r>
              <a:t>Tarkistus: Luonnoksen erillisyys ja 15 toiston tulos varmennettu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https://powerliftingstream.fi/ohjeet/voimapunnerrus/1.0.3/#toistot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Toisto-osa • Ylätauko / 5 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Ylätauko on erillinen viiden sekunnin laskuri. Se ei korvaa tuomarin harkintaa eikä muuta pääkellon kulunutta aikaa.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Valmiina ylätauko näyttää 5. Aloita ylätauko käynnistää laskennan 5…1. Ajan päätyttyä näyttö on --.</a:t>
            </a:r>
          </a:p>
          <a:p xmlns:a="http://schemas.openxmlformats.org/drawingml/2006/main">
            <a:r>
              <a:t>2. Kun nosto jatkuu ennen päättymistä, Nosto jatkuu / valmiiksi palauttaa kellon valmiiseen 5:een. Se ei jatka vanhaa jäljellä olevaa aikaa.</a:t>
            </a:r>
          </a:p>
          <a:p xmlns:a="http://schemas.openxmlformats.org/drawingml/2006/main">
            <a:r>
              <a:t>3. Päättyneen ylätauon palautus ja Korjaa ylätaukokello tarvitsevat erillisen vahvistuksen ja perusteen. Tarkista palvelimen kuittaus ennen uutta komentoa.</a:t>
            </a:r>
          </a:p>
          <a:p xmlns:a="http://schemas.openxmlformats.org/drawingml/2006/main">
            <a:r>
              <a:t>4. Yhteyskatkossa -- ei yksin todista ajan päättymistä. Tarkista yhteys ja aktiivinen nostovuoro. Tuomio sekä toistomäärä kirjataan edelleen operaattorin vahvistuslomakkeella.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Ylätaukokomennot muuttavat vain kyseisen aktiivisen nostokutsun ylätaukokelloa. Ne eivät kirjaa hylättyä toistoa tai koko suorituksen tuomiota.</a:t>
            </a:r>
          </a:p>
          <a:p xmlns:a="http://schemas.openxmlformats.org/drawingml/2006/main">
            <a:r>
              <a:t>Odotettu tulos: Toimitsija ja valtuutettu tuomari näkevät saman palvelimen ylätaukotilan.</a:t>
            </a:r>
          </a:p>
          <a:p xmlns:a="http://schemas.openxmlformats.org/drawingml/2006/main">
            <a:r>
              <a:t>Seuraavaksi: Vahvista suoritustulos toistoluonnoksen ja tuomarin päätöksen perusteella.</a:t>
            </a:r>
          </a:p>
          <a:p xmlns:a="http://schemas.openxmlformats.org/drawingml/2006/main">
            <a:r>
              <a:t>Huomio: Käynnistys ja normaali palautus testattiin. Päättyneen kellon korjauksen kaikki poikkeushaarat ja fyysisen Companion-laitteen viiveet jäivät tämän kokeen ulkopuolelle.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https://powerliftingstream.fi/ohjeet/voimapunnerrus/1.0.3/#ylatauko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SVRY-tuomarin valtuutus • Laiteparitus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Toistotuomarin yksityinen kutsu on eri asia kuin julkinen tapahtuma-QR tai tavallinen urheilijan Companion-liitos.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Admin tai sihteeri tarkistaa toistokilpailun ja aktiivisen nostovuoron. Luo yksityinen tuomarikutsu ja näytä QR vain nimetylle tuomarille.</a:t>
            </a:r>
          </a:p>
          <a:p xmlns:a="http://schemas.openxmlformats.org/drawingml/2006/main">
            <a:r>
              <a:t>2. Tuomari avaa kutsun Companionissa. Tarkista oikea kilpailu ja laite. Kutsu on lyhytaikainen ja luontihetken nostokutsuun sidottu; valmis valtuutus toimii saman osakilpailun myöhemmissä kutsuissa.</a:t>
            </a:r>
          </a:p>
          <a:p xmlns:a="http://schemas.openxmlformats.org/drawingml/2006/main">
            <a:r>
              <a:t>3. Valtuutus antaa vain ylätaukokellon ohjauksen. Se ei anna oikeutta pääkelloon, toistomääriin, tuomioihin tai voimanoston toimintoihin.</a:t>
            </a:r>
          </a:p>
          <a:p xmlns:a="http://schemas.openxmlformats.org/drawingml/2006/main">
            <a:r>
              <a:t>4. Peru tarpeeton kutsu tai laitevaltuutus hallinnassa. Osanvaihdon jälkeen tarkista uuden osan valtuudet erikseen. Urheilijan ja huoltajan tavallinen liittyminen on oman julkaistun tuloksen katselua.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Yksityisen kutsun luonti ja hyväksyminen myöntävät rajatun laitevaltuuden. Julkinen QR tai urheilijan nimi ei myönnä sitä.</a:t>
            </a:r>
          </a:p>
          <a:p xmlns:a="http://schemas.openxmlformats.org/drawingml/2006/main">
            <a:r>
              <a:t>Odotettu tulos: Tuomarin kellotehtävä ja sihteerin tuloskirjaus pysyvät erillisinä.</a:t>
            </a:r>
          </a:p>
          <a:p xmlns:a="http://schemas.openxmlformats.org/drawingml/2006/main">
            <a:r>
              <a:t>Seuraavaksi: Harjoittele ylätauko ennen tapahtumaa ja käytä operaattorin kirjausta varamenettelynä.</a:t>
            </a:r>
          </a:p>
          <a:p xmlns:a="http://schemas.openxmlformats.org/drawingml/2006/main">
            <a:r>
              <a:t>Huomio: Fyysistä Android-paritusta ei tehty. Yleinen /fallback/judge.html on voimanoston varanäkymä; sitä ei käytetä tämän voimapunnerrustyötilan tuomion tai toistoluvun kirjaamiseen.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https://powerliftingstream.fi/ohjeet/voimapunnerrus/1.0.3/#tuomari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Lataa tapahtuman välitallennus (JSON)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Hyväksytty toiminto tallentaa työtilan automaattisesti. Tapahtuman välitallennus ja koko palautettava työtila ovat eri tiedostoja.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Lataa tapahtuman välitallennus ennen osanvaihtoa ja kilpailun lopuksi. Tarkista, että JSON sisältää saman tapahtuman molemmat osat ja niiden vaiheet.</a:t>
            </a:r>
          </a:p>
          <a:p xmlns:a="http://schemas.openxmlformats.org/drawingml/2006/main">
            <a:r>
              <a:t>2. Välitallennus sisältää vain valitun tapahtuman kilpailuosat. Se ei sisällä muiden tapahtumien tietoja, käyttäjätunnuksia tai paritussalaisuuksia. Sille ei ole tässä versiossa automaattista tuontipainiketta.</a:t>
            </a:r>
          </a:p>
          <a:p xmlns:a="http://schemas.openxmlformats.org/drawingml/2006/main">
            <a:r>
              <a:t>3. Lataa tulokset CSV-tiedostona valitusta osasta. Jos tarvitset molemmat osat, valitse päättyneet osat vuorollaan ja lataa kumpikin. Tarkista ääkköset, sarjat ja tulosyksikkö.</a:t>
            </a:r>
          </a:p>
          <a:p xmlns:a="http://schemas.openxmlformats.org/drawingml/2006/main">
            <a:r>
              <a:t>4. Koko palautettava kilpailutyötila on tuotteen tietokansion data/strength-bench/workspace.json. Sen mukana säilyvät osat, valinta ja muutosloki. Varmista koko tietokansio palvelinten ollessa suljettuina.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JSON- ja CSV-lataus tekevät tarkistuskopioita eivätkä muuta kilpailua. Varmuuskopion palautus on erillinen hallittu ylläpitotoimi.</a:t>
            </a:r>
          </a:p>
          <a:p xmlns:a="http://schemas.openxmlformats.org/drawingml/2006/main">
            <a:r>
              <a:t>Odotettu tulos: Kummankin osan tiedot ja viimeinen tallennettu tila ovat tarkistettavissa.</a:t>
            </a:r>
          </a:p>
          <a:p xmlns:a="http://schemas.openxmlformats.org/drawingml/2006/main">
            <a:r>
              <a:t>Seuraavaksi: Vie mahdollinen liittopaketti, tarkista verkkotulokset ja arkistoi koko tietokansio.</a:t>
            </a:r>
          </a:p>
          <a:p xmlns:a="http://schemas.openxmlformats.org/drawingml/2006/main">
            <a:r>
              <a:t>Huomio: Ohjekokeessa tarkistettiin molemmat osat sisältävä JSON sekä palvelimen uudelleen lukema pysyvä tila. Koko tietokansion palautusta toiselle koneelle tai sähkökatkosta toipumista ei testattu.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https://powerliftingstream.fi/ohjeet/voimapunnerrus/1.0.3/#tallennus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Liittovienti ja arkistoesikatselu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Voimapunnerruksen tulosvienti on tarkistettava siirtopaketti. Se ei ole varmistettu LiftLog-tuonti eikä virallinen SVRY-siirtomuoto.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Valitse Lataa kilpailulista ja oikea MB- tai RB-kilpailu. Tarkasta vientitiedot. Tarkista nimi, päivä, laji, osallistujat, sarjat ja tulosyksikkö.</a:t>
            </a:r>
          </a:p>
          <a:p xmlns:a="http://schemas.openxmlformats.org/drawingml/2006/main">
            <a:r>
              <a:t>2. Lue huomautukset ja kuittaa, että olet tarkistanut kilpailun. Lataa CSV, XLSX, HTML tai ZIP. Avaa ladatut tiedostot; vienti käyttää lataushetken tilaa.</a:t>
            </a:r>
          </a:p>
          <a:p xmlns:a="http://schemas.openxmlformats.org/drawingml/2006/main">
            <a:r>
              <a:t>3. Varmista järjestäjältä vastaanottaja ja hyväksytty tiedostomuoto ennen toimitusta. Ohjelma ei lähetä pakettia liitolle automaattisesti.</a:t>
            </a:r>
          </a:p>
          <a:p xmlns:a="http://schemas.openxmlformats.org/drawingml/2006/main">
            <a:r>
              <a:t>4. Arkistoesikatseluun voi valita enintään 2 MiB:n julkisen HTML- tai CSV/TSV-tiedoston. Valitse oikea laji ja tarkista esikatselu. JSON-esikatselun lataus ei tuo henkilöitä kilpailuun.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Esikatselu ja vienti ovat katselua ja tiedostokopioita. Arkistoesikatselu ei muuta kilpailijoita.</a:t>
            </a:r>
          </a:p>
          <a:p xmlns:a="http://schemas.openxmlformats.org/drawingml/2006/main">
            <a:r>
              <a:t>Odotettu tulos: Valitun osan tulokset ovat tarkistettavana siirtopakettina.</a:t>
            </a:r>
          </a:p>
          <a:p xmlns:a="http://schemas.openxmlformats.org/drawingml/2006/main">
            <a:r>
              <a:t>Seuraavaksi: Arkistoi tarkistetut tiedostot ja julkaise verkkoon vain haluttu tapahtuma.</a:t>
            </a:r>
          </a:p>
          <a:p xmlns:a="http://schemas.openxmlformats.org/drawingml/2006/main">
            <a:r>
              <a:t>Huomio: Voimanoston Sorsa-vientiä, kolmen tuomarin korjauspaneelia tai palautuspisteitä ei pidä olettaa voimapunnerrustyötilan toiminnoiksi.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https://powerliftingstream.fi/ohjeet/voimapunnerrus/1.0.3/#liittovienti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Julkaise tulokset internetiin • LIVE-julkaisuyhteys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Uuden kilpailun Käytä LIVE-tulospalvelua -valinta on näissä versioissa oletuksena päällä. Varsinainen lähettäminen tarvitsee järjestäjän julkaisuyhteyden. Harjoituskilpailussa poista LIVE-valinta jo luotaessa.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Sivuston valtuutettu järjestelmäylläpitäjä muodostaa järjestäjän asennukselle yhteyden sivulla powerliftingstream.fi/admin/live.php toiminnolla Yhdistä järjestäjän VOIMA-asennus. Sivuston oikeus on erillinen paikallisesta admin-tunnuksesta.</a:t>
            </a:r>
          </a:p>
          <a:p xmlns:a="http://schemas.openxmlformats.org/drawingml/2006/main">
            <a:r>
              <a:t>2. Avaa paikallisen ohjelman Julkaise tulokset internetiin ja LIVE-julkaisuyhteys. Käytä Yhdistä LIVE-tulospalveluun -toimintoa saamallasi yhteydellä. Älä näytä yhdistämistunnuksia yleisölle.</a:t>
            </a:r>
          </a:p>
          <a:p xmlns:a="http://schemas.openxmlformats.org/drawingml/2006/main">
            <a:r>
              <a:t>3. Tarkista kilpailun nimi, päivä, julkaisulupa ja julkiseen aineistoon tulevat henkilöt. Esikatsele lähetettävät tiedot ennen julkaisua. Videon HTTPS-linkki on vapaaehtoinen eikä käynnistä videolähetystä.</a:t>
            </a:r>
          </a:p>
          <a:p xmlns:a="http://schemas.openxmlformats.org/drawingml/2006/main">
            <a:r>
              <a:t>4. Varmista viimeinen onnistunut lähetys ja avaa ohjelman palauttama julkinen osoite. Osoite muodostuu vuodesta, kuukaudesta, päivästä ja kilpailun nimestä. Samannimisen tapahtuman varattu osoite voi saada lisätunnuksen.</a:t>
            </a:r>
          </a:p>
          <a:p xmlns:a="http://schemas.openxmlformats.org/drawingml/2006/main">
            <a:r>
              <a:t>5. Julkaisun keskeytys: poista kilpailun LIVE-valinta ja varmista tallennus. Jo alkanut lähetys voi valmistua. Aiemmin julkaistut tulokset jäävät verkkoon; niiden poistosta huolehtii sivuston ylläpitäjä.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Esikatselu on katselua. Yhteyden tallennus ja LIVE-valinta muuttavat julkaisua. Nimi ja päivä voivat muodostaa uuden julkaisukohteen.</a:t>
            </a:r>
          </a:p>
          <a:p xmlns:a="http://schemas.openxmlformats.org/drawingml/2006/main">
            <a:r>
              <a:t>Odotettu tulos: Muuttunut aineisto lähetetään enintään kerran 10 sekunnissa; yleisön verkkosivu tarkistaa päivityksiä aikaisintaan 30 sekunnin välein. Verkkokatko ei pysäytä paikallista kirjaamista.</a:t>
            </a:r>
          </a:p>
          <a:p xmlns:a="http://schemas.openxmlformats.org/drawingml/2006/main">
            <a:r>
              <a:t>Seuraavaksi: Tarkista lopulliset tulokset sekä paikallisesti että julkiselta sivulta ja jaa vain todellinen tulososoite.</a:t>
            </a:r>
          </a:p>
          <a:p xmlns:a="http://schemas.openxmlformats.org/drawingml/2006/main">
            <a:r>
              <a:t>Huomio: Kaksiosainen voimapunnerrus käyttää yhtä tapahtumasivua, jossa kummallakin osalla on omat tulokset. Vanhaa kilpailua ilman LIVE-valintaa ei julkaista automaattisesti. Ohjekuvien harjoituksia ei yhdistetty julkaisupalveluun.</a:t>
            </a:r>
          </a:p>
          <a:p xmlns:a="http://schemas.openxmlformats.org/drawingml/2006/main">
            <a:r>
              <a:t>Tarkistus: Käyttöliittymä ja julkaisulähde tarkistettu; harjoitustietoja ei lähetetty verkkoon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https://powerliftingstream.fi/ohjeet/voimapunnerrus/1.0.3/#live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Asetukset • tiedostot • häiriötilanne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 on palvelimella. Selainikkunan sulkeminen ei sammuta palvelinta eikä korvaa kilpailutietojen varmuuskopiota.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1. Tarkista viimeinen hyväksytty nosto, keskeneräiset ilmoitukset ja lopputulokset. Lataa tarvittavat tulostiedostot ja avaa ne ennen kilpailupaikalta poistumista.</a:t>
            </a:r>
          </a:p>
          <a:p xmlns:a="http://schemas.openxmlformats.org/drawingml/2006/main">
            <a:r>
              <a:t>2. Lataa tapahtuman välitallennus (JSON) ja kummankin osan CSV. Tässä voimapunnerrustyötilassa ei ole tavallisen voimanoston Palautuspisteet-työkalua. Koko palautettava työtila on data/strength-bench/workspace.json.</a:t>
            </a:r>
          </a:p>
          <a:p xmlns:a="http://schemas.openxmlformats.org/drawingml/2006/main">
            <a:r>
              <a:t>3. Asetusten Sammuta palvelin... tallentaa tilan ja sulkee VOIMA-palvelut hallitusti. Lue vahvistus, täytä pyydetty teksti ja vahvista vasta sovittuna ajankohtana. Yhteyden päättyminen on tämän jälkeen odotettua.</a:t>
            </a:r>
          </a:p>
          <a:p xmlns:a="http://schemas.openxmlformats.org/drawingml/2006/main">
            <a:r>
              <a:t>4. Kun palvelimet ovat suljettuina, kopioi koko %LOCALAPPDATA%\VOIMA\Voimapunnerrus-tietokansio järjestäjän varmistuspaikkaan. Säilytä myös ohjelmaversio. Tietokansiossa on yksityisiä tunnuksia: se ei kuulu julkiseen tulospakettiin.</a:t>
            </a:r>
          </a:p>
          <a:p xmlns:a="http://schemas.openxmlformats.org/drawingml/2006/main">
            <a:r>
              <a:t>5. Seuraavassa käynnistyksessä tarkista oikea kilpailutiedosto ja viimeinen tallentunut tilanne. Häiriöstä palautuessa vertaa paperikirjaukseen ennen jatkamista. Epäselvän tallennusvastauksen jälkeen lue tila ennen uutta yritystä.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Tallennusvaikutus: Vienti tekee erillisen tiedoston. Palvelimen sammutus päättää yhteydet. Palautus voi korvata aktiivisen tilan, joten vertaile ensin ja säilytä nykyinen kopio.</a:t>
            </a:r>
          </a:p>
          <a:p xmlns:a="http://schemas.openxmlformats.org/drawingml/2006/main">
            <a:r>
              <a:t>Odotettu tulos: Kilpailu on arkistoitu ja sitä voidaan jatkaa tai tarkastaa oikealla ohjelmaversiolla. Sovelluksen poistaminen ei itsessään poista tietokansiota.</a:t>
            </a:r>
          </a:p>
          <a:p xmlns:a="http://schemas.openxmlformats.org/drawingml/2006/main">
            <a:r>
              <a:t>Seuraavaksi: Kirjaa käytetty versio ja varmuuskopion sijainti järjestäjän tapahtumamuistioon.</a:t>
            </a:r>
          </a:p>
          <a:p xmlns:a="http://schemas.openxmlformats.org/drawingml/2006/main">
            <a:r>
              <a:t>Huomio: Palvelimen hallittua sammutusta, sähkökatkoa, tulostinta ja koko tietokansion palautusta toiselle koneelle ei tehty tässä ohjekokeessa.</a:t>
            </a:r>
          </a:p>
          <a:p xmlns:a="http://schemas.openxmlformats.org/drawingml/2006/main">
            <a:r>
              <a:t>Tarkistus: Lähde ja luvun kuvattu näkymä tarkistettu; kaikkia toimintohaaroja ei ajettu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https://powerliftingstream.fi/ohjeet/voimapunnerrus/1.0.3/#varmistus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Pidä harjoituksen LIVE pois. Tarkistusrajat:</a:t>
            </a:r>
          </a:p>
          <a:p xmlns:a="http://schemas.openxmlformats.org/drawingml/2006/main">
            <a:r>
              <a:t>Kuvat ovat aitoja selainkuvia synteettisistä harjoituskilpailuista. Nimet, päivät ja yksiköt ovat esimerkkejä.</a:t>
            </a:r>
          </a:p>
          <a:p xmlns:a="http://schemas.openxmlformats.org/drawingml/2006/main">
            <a:r>
              <a:t>Tulospalvelu ja Voimapunnerrus käynnistettiin julkaistuista Windows-paketeista erilliseen tietokansioon. Poliisivoimailun käyttökoe tehtiin saman julkaisun lähteestä erillisillä porteilla, koska tavalliset portit olivat koneella käytössä.</a:t>
            </a:r>
          </a:p>
          <a:p xmlns:a="http://schemas.openxmlformats.org/drawingml/2006/main">
            <a:r>
              <a:t>Kuunteluosoite 0.0.0.0 ja TLS-yhteys palvelinkoneen LAN-liitännän kautta varmennettiin. Tämä ei ole erillisten fyysisten laitteiden tai koko tapahtuman hyväksyntätesti.</a:t>
            </a:r>
          </a:p>
          <a:p xmlns:a="http://schemas.openxmlformats.org/drawingml/2006/main">
            <a:r>
              <a:t>Companion-puhelin, QR/viivakoodinlukija, erilliset tuomari- ja näyttölaitteet, kamerat, OBS, ääni, tulostin ja Microsoft Excelin Sorsa-vienti jäivät käytännön testin ulkopuolelle.</a:t>
            </a:r>
          </a:p>
          <a:p xmlns:a="http://schemas.openxmlformats.org/drawingml/2006/main">
            <a:r>
              <a:t>Harjoituksia ei julkaistu LIVE-palveluun. Ulkoisia lisenssi-, ennätys-, video- ja arkistopalveluita, sähkökatkoa tai koko tietokansion palautusta toiselle koneelle ei hyväksyntätestattu.</a:t>
            </a:r>
          </a:p>
          <a:p xmlns:a="http://schemas.openxmlformats.org/drawingml/2006/main">
            <a:r>
              <a:t>Voimapunnerruksen molemmat osajärjestykset suoritettiin loppuun. Tulospalvelussa ja poliisivoimailussa tarkistettiin esimerkkisuoritukset ja tulokset; kaikkien kilpailukierrosten ja poikkeustilanteiden loppuketjua ei ajettu.</a:t>
            </a:r>
          </a:p>
          <a:p xmlns:a="http://schemas.openxmlformats.org/drawingml/2006/main">
            <a:r>
              <a:t>Ohje: https://powerliftingstream.fi/ohjeet/voimapunnerrus/1.0.3/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231253a2da45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2689e91f824cbb" /><Relationship Type="http://schemas.openxmlformats.org/officeDocument/2006/relationships/slideLayout" Target="/ppt/slideLayouts/slideLayout1.xml" Id="Rc1d82d6de48643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1d82d6de48643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cd5e4fae14ba3" /><Relationship Type="http://schemas.openxmlformats.org/officeDocument/2006/relationships/image" Target="/ppt/media/image.jpeg" Id="R95c816a15d1a4cc9" /><Relationship Type="http://schemas.openxmlformats.org/officeDocument/2006/relationships/notesSlide" Target="/ppt/notesSlides/notesSlide1.xml" Id="R1c406c52000443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48475603b4207" /><Relationship Type="http://schemas.openxmlformats.org/officeDocument/2006/relationships/image" Target="/ppt/media/image2.jpeg" Id="Ra3c4618e6ec6499b" /><Relationship Type="http://schemas.openxmlformats.org/officeDocument/2006/relationships/notesSlide" Target="/ppt/notesSlides/notesSlide2.xml" Id="Rbe827f88fbf5473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1501bc4f0246c6" /><Relationship Type="http://schemas.openxmlformats.org/officeDocument/2006/relationships/image" Target="/ppt/media/image3.jpeg" Id="R842e48a786d24ff9" /><Relationship Type="http://schemas.openxmlformats.org/officeDocument/2006/relationships/notesSlide" Target="/ppt/notesSlides/notesSlide3.xml" Id="Rac5f42fa297649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01a705633458e" /><Relationship Type="http://schemas.openxmlformats.org/officeDocument/2006/relationships/image" Target="/ppt/media/image4.jpeg" Id="R54a18e9ee45148fc" /><Relationship Type="http://schemas.openxmlformats.org/officeDocument/2006/relationships/notesSlide" Target="/ppt/notesSlides/notesSlide4.xml" Id="R332e77ad5f9646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120b056014810" /><Relationship Type="http://schemas.openxmlformats.org/officeDocument/2006/relationships/image" Target="/ppt/media/image5.jpeg" Id="R4dc88ae6958545b3" /><Relationship Type="http://schemas.openxmlformats.org/officeDocument/2006/relationships/notesSlide" Target="/ppt/notesSlides/notesSlide5.xml" Id="R7c2664046be04d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07cb1aba9e4aec" /><Relationship Type="http://schemas.openxmlformats.org/officeDocument/2006/relationships/image" Target="/ppt/media/image6.jpeg" Id="Reea58284c1194bdc" /><Relationship Type="http://schemas.openxmlformats.org/officeDocument/2006/relationships/notesSlide" Target="/ppt/notesSlides/notesSlide6.xml" Id="R23eab9447f7c43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c060b396c4531" /><Relationship Type="http://schemas.openxmlformats.org/officeDocument/2006/relationships/image" Target="/ppt/media/image7.jpeg" Id="Ra8e3e6a73f154c1a" /><Relationship Type="http://schemas.openxmlformats.org/officeDocument/2006/relationships/notesSlide" Target="/ppt/notesSlides/notesSlide7.xml" Id="Rdd1d257542364d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2a26388cfa4178" /><Relationship Type="http://schemas.openxmlformats.org/officeDocument/2006/relationships/image" Target="/ppt/media/image8.jpeg" Id="R938dab58e34e4fdc" /><Relationship Type="http://schemas.openxmlformats.org/officeDocument/2006/relationships/notesSlide" Target="/ppt/notesSlides/notesSlide8.xml" Id="R19c24635189943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4a27ad69d41b3" /><Relationship Type="http://schemas.openxmlformats.org/officeDocument/2006/relationships/image" Target="/ppt/media/image9.jpeg" Id="Rcd42a55063394352" /><Relationship Type="http://schemas.openxmlformats.org/officeDocument/2006/relationships/notesSlide" Target="/ppt/notesSlides/notesSlide9.xml" Id="Rff03388283f44c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da0991bc84a0e" /><Relationship Type="http://schemas.openxmlformats.org/officeDocument/2006/relationships/image" Target="/ppt/media/image10.jpeg" Id="R0d8f35f8a27f46f6" /><Relationship Type="http://schemas.openxmlformats.org/officeDocument/2006/relationships/notesSlide" Target="/ppt/notesSlides/notesSlide10.xml" Id="R310f72f35b814c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459c25bda474e" /><Relationship Type="http://schemas.openxmlformats.org/officeDocument/2006/relationships/image" Target="/ppt/media/image11.jpeg" Id="R12df022ca84343de" /><Relationship Type="http://schemas.openxmlformats.org/officeDocument/2006/relationships/notesSlide" Target="/ppt/notesSlides/notesSlide11.xml" Id="Ra5477d7d50f348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e8f1ab3ebf445b" /><Relationship Type="http://schemas.openxmlformats.org/officeDocument/2006/relationships/image" Target="/ppt/media/image12.jpeg" Id="R65599e7e03844b1e" /><Relationship Type="http://schemas.openxmlformats.org/officeDocument/2006/relationships/notesSlide" Target="/ppt/notesSlides/notesSlide12.xml" Id="R0c496c1dc624445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3da30e5f81472b" /><Relationship Type="http://schemas.openxmlformats.org/officeDocument/2006/relationships/image" Target="/ppt/media/image13.jpeg" Id="R651f64f286cb4464" /><Relationship Type="http://schemas.openxmlformats.org/officeDocument/2006/relationships/notesSlide" Target="/ppt/notesSlides/notesSlide13.xml" Id="R6225d8ad58bd4e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d641e7f9c247a4" /><Relationship Type="http://schemas.openxmlformats.org/officeDocument/2006/relationships/image" Target="/ppt/media/image14.jpeg" Id="Raca58abec9e947a7" /><Relationship Type="http://schemas.openxmlformats.org/officeDocument/2006/relationships/notesSlide" Target="/ppt/notesSlides/notesSlide14.xml" Id="Rbc7157c2236d4a9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d8cf589bef41b2" /><Relationship Type="http://schemas.openxmlformats.org/officeDocument/2006/relationships/image" Target="/ppt/media/image15.jpeg" Id="Rb9d63bbf13054381" /><Relationship Type="http://schemas.openxmlformats.org/officeDocument/2006/relationships/notesSlide" Target="/ppt/notesSlides/notesSlide15.xml" Id="Rf4acb8124972482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650c9cfdd46e4" /><Relationship Type="http://schemas.openxmlformats.org/officeDocument/2006/relationships/image" Target="/ppt/media/image16.jpeg" Id="Rc5913eee22674cd2" /><Relationship Type="http://schemas.openxmlformats.org/officeDocument/2006/relationships/notesSlide" Target="/ppt/notesSlides/notesSlide16.xml" Id="R634d42977d744d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33f46ce854a4f" /><Relationship Type="http://schemas.openxmlformats.org/officeDocument/2006/relationships/notesSlide" Target="/ppt/notesSlides/notesSlide17.xml" Id="Rb78ee51d56fa43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693BB-1F97-4A7B-B826-5432604E1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/ KOULUTUS · SUOMI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6280D-0A5D-4005-BEE6-E49BE26F5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47725"/>
            <a:ext cx="111918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VOIMA Voimapunnerrus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FE42E-734A-4336-AED0-BDA83196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62100"/>
            <a:ext cx="1104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1.0.3 · Kilpailupäivän työnkulku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c816a15d1a4cc9"/>
          <a:stretch xmlns:a="http://schemas.openxmlformats.org/drawingml/2006/main"/>
        </p:blipFill>
        <p:spPr>
          <a:xfrm xmlns:a="http://schemas.openxmlformats.org/drawingml/2006/main">
            <a:off x="457200" y="2245109"/>
            <a:ext cx="7105650" cy="3929881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F5803-33A9-4DAA-80E7-D0732BCA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571750"/>
            <a:ext cx="37814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Valmistele kilpailu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Varmista jokainen kirjaus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Tarkista tulokset ja varmuuskopio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BA228-2654-43BC-88BF-2F7F58D7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133975"/>
            <a:ext cx="37814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Harjoituskilpailu omalla tiedostolla. LIVE pois päältä.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EA2A18-B724-4168-9142-E44E2A061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96050"/>
            <a:ext cx="10953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Ohjeversio 1 · 13.9.2026 · VOIMA Voimapunnerrus 1.0.3</a:t>
            </a:r>
          </a:p>
        </p:txBody>
      </p:sp>
    </p:spTree>
    <p:extLst>
      <p:ext uri="{BB962C8B-B14F-4D97-AF65-F5344CB8AC3E}">
        <p14:creationId xmlns:p14="http://schemas.microsoft.com/office/powerpoint/2010/main" val="1421055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FD989E-93F9-4E9A-8FA2-5BF385A0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55AB1-DDA1-40E0-AD65-1FE3953F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Pika-aloitus voimapunnerrukseen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4618e6ec6499b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D1F66-E562-497F-8E52-EBD2BC8B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Tapahtuman luonti ja kaksiosaisuuden valinnat.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4ADA84-E634-4E23-9759-0B64F86A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Asenna oikea tuote ja kirjaudu.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Luo tapahtuma nimellä ja päivällä.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Lisää nostajat, punnitukset, ikäluokat, LOT ja telineet.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Lukitse punnitukset ja aloita osa.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Päätä ensimmäinen osa.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7A179-9A03-4F8A-8C84-EC8933F2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Yksi tai kaksi osaa on samassa työtilassa; osilla on omat tulokset.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68E882-0CE4-46C7-A5DB-B7EDC3675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Pika-aloitus voimapunnerrukseen · https://powerliftingstream.fi/ohjeet/voimapunnerrus/1.0.3/#pika</a:t>
            </a:r>
          </a:p>
        </p:txBody>
      </p:sp>
    </p:spTree>
    <p:extLst>
      <p:ext uri="{BB962C8B-B14F-4D97-AF65-F5344CB8AC3E}">
        <p14:creationId xmlns:p14="http://schemas.microsoft.com/office/powerpoint/2010/main" val="13051513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195EA-4DD2-48C2-BCBE-D563835D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8053B-8110-49FF-8B17-FB6E4DF97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Asenna ja kirjaudu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e48a786d24ff9"/>
          <a:stretch xmlns:a="http://schemas.openxmlformats.org/drawingml/2006/main"/>
        </p:blipFill>
        <p:spPr>
          <a:xfrm xmlns:a="http://schemas.openxmlformats.org/drawingml/2006/main">
            <a:off x="514350" y="1504950"/>
            <a:ext cx="6858000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AB84E-9317-4283-9414-EB3E95BBA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Voimapunnerruksen kirjautuminen; tyhjät kirjautumiskentät.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34724-3F19-426A-B853-0CB59669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Lataa oikean tuotteen Setup tai portable-ZIP powerliftingstream.fi-sivustolta.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Käynnistä VOIMA-Voimapunnerrus.exe.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Ensikäynnistyksessä valitse Kopioi salasana ja Jatka kirjautumiseen.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Luo tarvitut toimitsijatunnukset käyttöönoton ohjeella.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FA061-693C-4614-B850-943ADA7B0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Tietokansio on %LOCALAPPDATA%\VOIMA\Voimapunnerrus. Tavalliset portit: HTTPS 5010, Companion relay 8797.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074353-E5C7-4F69-875D-00D18DBC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Asenna ja kirjaudu · https://powerliftingstream.fi/ohjeet/voimapunnerrus/1.0.3/#asennus</a:t>
            </a:r>
          </a:p>
        </p:txBody>
      </p:sp>
    </p:spTree>
    <p:extLst>
      <p:ext uri="{BB962C8B-B14F-4D97-AF65-F5344CB8AC3E}">
        <p14:creationId xmlns:p14="http://schemas.microsoft.com/office/powerpoint/2010/main" val="6194072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53C35-AB8E-4809-8896-F01622CA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3F9AC-5A2E-46E6-9EA5-77CB82E9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Luo tai valitse tapahtuma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18e9ee45148fc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2AE34-D8D4-4FF3-9C90-4F5B9E3F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Tapahtuman luonti ja kaksiosaisuuden valinnat.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7E0EAD-566B-43B7-8904-E940EBFE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Avaa Kilpailutyötila / valitse tai luo.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Valitse Kaksiosainen tapahtuma, jos molemmat lajit kuuluvat päivään.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Valitse LIVE tarkoituksen mukaan.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Tallennetun kilpailun valinta vaihtaa ohjattavaa työtilan osaa.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087A43-E27E-4C97-9513-5D77D99FB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Tapahtuma näkyy nimellään ja sen osat ovat oikeassa järjestyksessä.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7DD0DC-68A3-488E-864D-B333AF8E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Luo tai valitse tapahtuma · https://powerliftingstream.fi/ohjeet/voimapunnerrus/1.0.3/#tapahtuma</a:t>
            </a:r>
          </a:p>
        </p:txBody>
      </p:sp>
    </p:spTree>
    <p:extLst>
      <p:ext uri="{BB962C8B-B14F-4D97-AF65-F5344CB8AC3E}">
        <p14:creationId xmlns:p14="http://schemas.microsoft.com/office/powerpoint/2010/main" val="19185254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3BC468-A22A-4DCA-AE2F-FD446DCD1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Ennen kilpailua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4DA70-127F-4864-AB38-DA04EBBE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Nostajat, sarjat ja punnitus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88ae6958545b3"/>
          <a:stretch xmlns:a="http://schemas.openxmlformats.org/drawingml/2006/main"/>
        </p:blipFill>
        <p:spPr>
          <a:xfrm xmlns:a="http://schemas.openxmlformats.org/drawingml/2006/main">
            <a:off x="516457" y="1504950"/>
            <a:ext cx="6853786" cy="38576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4C6BFB-8BCB-46F1-894B-EFA81FA0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Voimapunnerruksen omat punnitus- ja sarjatiedot.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0D612-36C0-4F3D-8DD0-CE0913B0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Syötä nimi, sukupuoli, syntymävuosi, ikäluokka, mitattu kehonpaino ja yksilöllinen LOT.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Maksimikilpailussa syötä avauspaino.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Toistokilpailussa ohjelma laskee tankopainon: miehille kehonpainosta, naisille kahdesta kolmasosasta; pyöristys ylöspäin 2,5 kg:n portaaseen, ohjelman alueella 25–150 kg.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Tallenna punnitus ja tarkista rivi.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FC9A8-D100-41B2-9826-23BB767A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Aino 62,4 kg nostaa harjoituksen toisto-osassa 42,5 kg; Eero 81,2 kg nostaa 82,5 kg. Sarjat lasketaan osan mukaan.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6E3A58-5C5D-4058-B0CC-D0418DBB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Nostajat, sarjat ja punnitus · https://powerliftingstream.fi/ohjeet/voimapunnerrus/1.0.3/#punnitus</a:t>
            </a:r>
          </a:p>
        </p:txBody>
      </p:sp>
    </p:spTree>
    <p:extLst>
      <p:ext uri="{BB962C8B-B14F-4D97-AF65-F5344CB8AC3E}">
        <p14:creationId xmlns:p14="http://schemas.microsoft.com/office/powerpoint/2010/main" val="15807562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061E1-68CC-48D1-9BB0-606D950D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73EAE-47BD-46E7-B1FB-BCA45C59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Lukitse punnitukset ja aloita osa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a58284c1194bdc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D78724-95CB-4393-984D-DB7A4783A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Maksimivoimapunnerruksen aktiivinen harjoitusosa.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DC4EA-E9A7-4AA5-B5C3-A0AA1660C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Vertaa osallistujaluetteloa punnituspöytäkirjaan.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Valitse Merkitse valmiiksi / lukitse punnitukset ja vahvista.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Aloita kilpailu/osa ja vahvista.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Älä vaihda tapahtumaa kesken osan.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32F5B9-74A2-47BF-A3BA-02446589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Nostovuorossa-lohko näyttää oikean ensimmäisen nostajan.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239F9-2E21-411E-B4D8-CE47594D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Lukitse punnitukset ja aloita osa · https://powerliftingstream.fi/ohjeet/voimapunnerrus/1.0.3/#lukitus</a:t>
            </a:r>
          </a:p>
        </p:txBody>
      </p:sp>
    </p:spTree>
    <p:extLst>
      <p:ext uri="{BB962C8B-B14F-4D97-AF65-F5344CB8AC3E}">
        <p14:creationId xmlns:p14="http://schemas.microsoft.com/office/powerpoint/2010/main" val="464658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7C2F99-AA55-4D2A-86A7-A4248BE3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136CA-C522-435C-8070-9B635567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Maksimivoimapunnerruksen yksi yritys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e3e6a73f154c1a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DDD5DC-B85C-4938-942D-F4D9BFCC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Maksimin nostovuoro ja tuomion vahvistukseen liittyvät valinnat.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30D2C-3CC0-4517-9418-614F6D4A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Varmista aktiivisen nostajan nimi, yritys ja kuorma.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Käynnistä kello sovitusta merkistä.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Kirjaa tuomarin nimi ja tuomio: Hyväksytty, Hylätty / koko suoritus hylätty tai Väliin / ei aloitettu.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Valitse Vahvista tuomarin tulos ja tarkista vahvistus.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9011CD-18A8-4C9F-848A-4FBC46D2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Harjoituksen Aino nosti hyväksytysti 50, 52,5 ja 55 kg; paras maksimiosa on 55 kg.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C1BBFE-CCBF-45C2-B557-877E7B09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Maksimivoimapunnerruksen yksi yritys · https://powerliftingstream.fi/ohjeet/voimapunnerrus/1.0.3/#maksimi</a:t>
            </a:r>
          </a:p>
        </p:txBody>
      </p:sp>
    </p:spTree>
    <p:extLst>
      <p:ext uri="{BB962C8B-B14F-4D97-AF65-F5344CB8AC3E}">
        <p14:creationId xmlns:p14="http://schemas.microsoft.com/office/powerpoint/2010/main" val="4660483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C6FF95-CE27-452D-B694-FED16035D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24E7C9-04B9-44DD-91EF-4D8861F7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Painoilmoitukset ja keskeyttäminen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8dab58e34e4fdc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2B98C-6448-452E-BE1B-AC2EC85ED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Maksimin nostovuoro ja tuomion vahvistukseen liittyvät valinnat.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1E881-8627-4992-BC86-C49B79BC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oikea nostaja ja yritys.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Hyväksytyn noston jälkeen seuraavan kuorman vähimmäiskorotus on 2,5 kg.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Avoin ilmoitusikkuna sulkeutuu seuraavassa vahvistetussa tuomiossa.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Keskeytä-toiminto tarvitsee perusteen.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4E7D9-829C-42D9-BFE7-B4E9864D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Nostojono käyttää sallittua kuormaa ja keskeytys näkyy tulostilassa.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9B3522-15D3-4EC3-B4A7-C5D915D8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Painoilmoitukset ja keskeyttäminen · https://powerliftingstream.fi/ohjeet/voimapunnerrus/1.0.3/#painot</a:t>
            </a:r>
          </a:p>
        </p:txBody>
      </p:sp>
    </p:spTree>
    <p:extLst>
      <p:ext uri="{BB962C8B-B14F-4D97-AF65-F5344CB8AC3E}">
        <p14:creationId xmlns:p14="http://schemas.microsoft.com/office/powerpoint/2010/main" val="1218744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915F3C-27C5-4491-A6B4-AE9E3121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E5FDB-9B88-4FD5-AC15-FF9E5A75D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Siirry toiseen osaan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2a55063394352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F4F54-C037-43EE-B6D9-B6A1FD923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Ensimmäisen osan jälkeen toiseen osaan jatkavien valinta.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E03EF-211A-41A8-A4F3-5DF7BC50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Vahvista kaikki ensimmäisen osan yritykset.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Valitse toiseen osaan osallistuvat nostajat.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Valitse Tallenna osanvaihto ja valmistele toinen osa.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Lisää tarvittaessa vain toiseen osaan osallistuvat henkilöt.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Toinen osa päätetään vasta sen omien suoritusten jälkeen.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C3A3E-2F7C-432A-827C-DDAB8FE29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Sama tapahtuma sisältää kaksi erillistä tulosluetteloa ilman yhteispisteitä.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E4A5F7-7E67-4496-B1D9-EBDB5ADF1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Siirry toiseen osaan · https://powerliftingstream.fi/ohjeet/voimapunnerrus/1.0.3/#osanvaihto</a:t>
            </a:r>
          </a:p>
        </p:txBody>
      </p:sp>
    </p:spTree>
    <p:extLst>
      <p:ext uri="{BB962C8B-B14F-4D97-AF65-F5344CB8AC3E}">
        <p14:creationId xmlns:p14="http://schemas.microsoft.com/office/powerpoint/2010/main" val="6390081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06180-E126-49A5-BB30-CFF17E7C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7E60F1-B8D0-4BDF-865B-660F2D95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Toistoluonnos ja lopullinen tulos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8f35f8a27f46f6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2CCB7-8A93-477D-BBBB-301D1A35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Toistoluonnos: 17 kirjattua ja 2 hylättyä toistoa, 15 hyväksyttävää ennen lopullista vahvistusta.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208479-E143-481F-977B-CD9826DCD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Varmista laskettu kuorma, nostaja ja sarja.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Kirjaa Lasketut toistot yhteensä ja Hylätyt toistot, kukin vain kerran.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Jos tuomari hylkää koko suorituksen, merkitse sitä koskeva valinta.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Pysäytä pääkello.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Tarkista hyväksytty toistomäärä tuloksista ja kutsu seuraava nostaja.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E6F76-A955-4010-92CA-86E21849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Harjoituksen 17 − 2 = 15 näkyy hyväksyttyinä toistoina vasta vahvistuksen jälkeen.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D334F3-1C61-4480-A8D5-C107CBA1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Toistoluonnos ja lopullinen tulos · https://powerliftingstream.fi/ohjeet/voimapunnerrus/1.0.3/#toistot</a:t>
            </a:r>
          </a:p>
        </p:txBody>
      </p:sp>
    </p:spTree>
    <p:extLst>
      <p:ext uri="{BB962C8B-B14F-4D97-AF65-F5344CB8AC3E}">
        <p14:creationId xmlns:p14="http://schemas.microsoft.com/office/powerpoint/2010/main" val="7608924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47BC03-D009-4978-B0D7-9BC6FD5E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C7FFC6-B186-4FAB-A603-5C0F4B31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Ylätaukokello ja sen korjaus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df022ca84343de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2A204-8B48-4E67-9B7D-8895BECB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Toisto-osan erillinen ylätaukokello ja sen ohjaimet.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D5039-3CCC-487E-B3B6-C0D3462E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Valmiina ylätauko näyttää 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Kun nosto jatkuu ennen päättymistä, Nosto jatkuu / valmiiksi palauttaa kellon valmiiseen 5:een.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Päättyneen ylätauon palautus ja Korjaa ylätaukokello tarvitsevat erillisen vahvistuksen ja perusteen.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Yhteyskatkossa -- ei yksin todista ajan päättymistä.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24732-0CC8-4277-B3DC-12D8941C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Toimitsija ja valtuutettu tuomari näkevät saman palvelimen ylätaukotilan.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F8681-B19E-428A-9EC1-4C089FBF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Ylätaukokello ja sen korjaus · https://powerliftingstream.fi/ohjeet/voimapunnerrus/1.0.3/#ylatauko</a:t>
            </a:r>
          </a:p>
        </p:txBody>
      </p:sp>
    </p:spTree>
    <p:extLst>
      <p:ext uri="{BB962C8B-B14F-4D97-AF65-F5344CB8AC3E}">
        <p14:creationId xmlns:p14="http://schemas.microsoft.com/office/powerpoint/2010/main" val="5281981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E19AE3-033B-49A2-9896-C88753288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A8EFD5-3BFB-409E-807D-DB4F65C4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Erillinen tuomarivaltuutus ja Companion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99e7e03844b1e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4CF0D6-8F48-496C-B506-96AC61E0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Yksityisen SVRY-tuomarikutsun hallinta ilman julkaistavia kutsusalaisuuksia.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C2211-1F19-42C2-843B-94E37E65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Admin tai sihteeri tarkistaa toistokilpailun ja aktiivisen nostovuoron.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Tuomari avaa kutsun Companionissa.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Valtuutus antaa vain ylätaukokellon ohjauksen.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Peru tarpeeton kutsu tai laitevaltuutus hallinnassa.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BD36A-27AE-49F0-B431-78FF4872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Tuomarin kellotehtävä ja sihteerin tuloskirjaus pysyvät erillisinä.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D9E71B-0213-4C71-AF9E-22BB0CFC8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Erillinen tuomarivaltuutus ja Companion · https://powerliftingstream.fi/ohjeet/voimapunnerrus/1.0.3/#tuomari</a:t>
            </a:r>
          </a:p>
        </p:txBody>
      </p:sp>
    </p:spTree>
    <p:extLst>
      <p:ext uri="{BB962C8B-B14F-4D97-AF65-F5344CB8AC3E}">
        <p14:creationId xmlns:p14="http://schemas.microsoft.com/office/powerpoint/2010/main" val="16823717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7823D-F33C-4BD2-8B09-C189688F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C7E98-D499-49CB-B25A-4F17973D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Välitallennus, CSV ja palautettava työtila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1f64f286cb4464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F417FB-5238-4433-8083-68D74AEB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Ensimmäisen osan jälkeen toiseen osaan jatkavien valinta.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FFCF6-883F-4F2A-823A-10977D96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Lataa tapahtuman välitallennus ennen osanvaihtoa ja kilpailun lopuksi.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Välitallennus sisältää vain valitun tapahtuman kilpailuosat.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Lataa tulokset CSV-tiedostona valitusta osasta.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Koko palautettava kilpailutyötila on tuotteen tietokansion data/strength-bench/workspace.json.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14C9E-E66D-4CE3-A130-F7620519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Kummankin osan tiedot ja viimeinen tallennettu tila ovat tarkistettavissa.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3CC6C-B19D-42B5-8554-C9C3B971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Välitallennus, CSV ja palautettava työtila · https://powerliftingstream.fi/ohjeet/voimapunnerrus/1.0.3/#tallennus</a:t>
            </a:r>
          </a:p>
        </p:txBody>
      </p:sp>
    </p:spTree>
    <p:extLst>
      <p:ext uri="{BB962C8B-B14F-4D97-AF65-F5344CB8AC3E}">
        <p14:creationId xmlns:p14="http://schemas.microsoft.com/office/powerpoint/2010/main" val="16368620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D37197-A5CB-4EBA-9235-50D2E724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97BA8-4285-4C55-B36C-60A379FA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Liittovienti ja arkistoesikatselu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58abec9e947a7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9AC32-C64E-4A33-8E28-0D714888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Voimapunnerruksen tarkistettava vientipaketti.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29A1A3-FE7A-4B6D-B52D-7672C142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Valitse Lataa kilpailulista ja oikea MB- tai RB-kilpailu.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Lue huomautukset ja kuittaa, että olet tarkistanut kilpailun.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Varmista järjestäjältä vastaanottaja ja hyväksytty tiedostomuoto ennen toimitusta.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Arkistoesikatseluun voi valita enintään 2 MiB:n julkisen HTML- tai CSV/TSV-tiedoston.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B6992-DBE5-40E5-907B-F7B577668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Valitun osan tulokset ovat tarkistettavana siirtopakettina.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7AD73-68E8-44E9-937E-4F4BE6F9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Liittovienti ja arkistoesikatselu · https://powerliftingstream.fi/ohjeet/voimapunnerrus/1.0.3/#liittovienti</a:t>
            </a:r>
          </a:p>
        </p:txBody>
      </p:sp>
    </p:spTree>
    <p:extLst>
      <p:ext uri="{BB962C8B-B14F-4D97-AF65-F5344CB8AC3E}">
        <p14:creationId xmlns:p14="http://schemas.microsoft.com/office/powerpoint/2010/main" val="8868795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010C1-FA4D-491D-9B8F-A58E8533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aikana ja viiteohje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0247D4-C22C-451C-88AA-34BC0632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Julkaise tulokset internetiin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d63bbf13054381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516202-DB8E-4E1E-B6B3-4A64B83D4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Tulospalvelu 1.0.29:n yhteinen LIVE-lomake. Avainkentät ovat tyhjiä eikä harjoitusta julkaista.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58315C-C228-4E3C-AE7E-2B41FADD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Sivuston valtuutettu järjestelmäylläpitäjä muodostaa järjestäjän asennukselle yhteyden sivulla powerliftingstream.fi/admin/live.php toiminnolla Yhdistä järjestäjän VOIMA-asennus.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Avaa paikallisen ohjelman Julkaise tulokset internetiin ja LIVE-julkaisuyhteys.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Tarkista kilpailun nimi, päivä, julkaisulupa ja julkiseen aineistoon tulevat henkilöt.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Varmista viimeinen onnistunut lähetys ja avaa ohjelman palauttama julkinen osoite.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Julkaisun keskeytys: poista kilpailun LIVE-valinta ja varmista tallennus.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2DBF4E-66BF-489C-BA74-8B619F72C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Muuttunut aineisto lähetetään enintään kerran 10 sekunnissa; yleisön verkkosivu tarkistaa päivityksiä aikaisintaan 30 sekunnin välein. Verkkokatko ei pysäytä paikallista kirjaamista.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0FD01-A327-474B-8E8F-636A26F2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Julkaise tulokset internetiin · https://powerliftingstream.fi/ohjeet/voimapunnerrus/1.0.3/#live</a:t>
            </a:r>
          </a:p>
        </p:txBody>
      </p:sp>
    </p:spTree>
    <p:extLst>
      <p:ext uri="{BB962C8B-B14F-4D97-AF65-F5344CB8AC3E}">
        <p14:creationId xmlns:p14="http://schemas.microsoft.com/office/powerpoint/2010/main" val="18165756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DC8D2-B40F-41A5-A91F-E4D9BEF2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VOIMA Voimapunnerrus 1.0.3 / Kilpailun jälkeen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50EF3-3085-4CFB-B9E9-6885E37A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39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Varmuuskopio ja hallittu lopetus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913eee22674cd2"/>
          <a:stretch xmlns:a="http://schemas.openxmlformats.org/drawingml/2006/main"/>
        </p:blipFill>
        <p:spPr>
          <a:xfrm xmlns:a="http://schemas.openxmlformats.org/drawingml/2006/main">
            <a:off x="457200" y="1507553"/>
            <a:ext cx="6972300" cy="385242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3573A-8B14-4E70-BBFD-C4D24B364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76875"/>
            <a:ext cx="70008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Ensimmäisen osan jälkeen toiseen osaan jatkavien valinta.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E5E29-7288-41D1-9AF9-7E48A845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495425"/>
            <a:ext cx="39433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1. Tarkista viimeinen hyväksytty nosto, keskeneräiset ilmoitukset ja lopputulokset.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2. Lataa tapahtuman välitallennus (JSON) ja kummankin osan CSV.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3. Asetusten Sammuta palvelin… tallentaa tilan ja sulkee VOIMA-palvelut hallitusti.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4. Kun palvelimet ovat suljettuina, kopioi koko %LOCALAPPDATA%\VOIMA\Voimapunnerrus-tietokansio järjestäjän varmistuspaikkaan.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5. Seuraavassa käynnistyksessä tarkista oikea kilpailutiedosto ja viimeinen tallentunut tilanne.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21600-8A78-40E7-896E-65C7404DA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76950"/>
            <a:ext cx="112776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Varmista: Kilpailu on arkistoitu ja sitä voidaan jatkaa tai tarkastaa oikealla ohjelmaversiolla. Sovelluksen poistaminen ei itsessään poista tietokansiota.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7AED4-22E8-4627-AE1F-AE14B40B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9875"/>
            <a:ext cx="11277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Opas: Varmuuskopio ja hallittu lopetus · https://powerliftingstream.fi/ohjeet/voimapunnerrus/1.0.3/#varmistus</a:t>
            </a:r>
          </a:p>
        </p:txBody>
      </p:sp>
    </p:spTree>
    <p:extLst>
      <p:ext uri="{BB962C8B-B14F-4D97-AF65-F5344CB8AC3E}">
        <p14:creationId xmlns:p14="http://schemas.microsoft.com/office/powerpoint/2010/main" val="5325054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5A9537-1BB7-4A63-8C53-D52A241E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1114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HARJOITUS JA TARKISTUS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CC7A56-86DA-4795-A3E5-C8934359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4875"/>
            <a:ext cx="10953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Tee oma harjoituskilpailu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4B23A7-F4FE-4E58-97DB-E6DEE208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33C80-5238-410D-91D1-A0E21119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Luo kaksiosainen tapahtuma. Punnitse kaksi nostajaa ja lukitse ensimmäinen osa.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3272D-E7B7-4DF8-8231-7112A910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B879A8-05AB-415B-B264-11DBADE3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Kirjaa molempien osien suoritukset. Kokeile myös vastakkainen osajärjestys.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86CE59-6EA2-42B5-94BA-6DDCB8F2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526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A4A1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A4A1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5EE2E-C30F-49BA-B2B6-0AD4D51BB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860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Vertaa JSON-välitallennusta ja CSV-tuloksia. Varmista, että toistoluonnos ei ole lopullinen tuomio.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62344-4223-40D1-8A08-F263B8B6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1965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252D"/>
                </a:solidFill>
                <a:latin typeface="Arial"/>
                <a:ea typeface="Arial"/>
                <a:cs typeface="Arial"/>
              </a:rPr>
              <a:t>Testaa tapahtumapaikalla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45B02-D9D4-4B2E-8038-C4664E8A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05425"/>
            <a:ext cx="10858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52D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7252D"/>
                </a:solidFill>
                <a:latin typeface="Arial"/>
                <a:ea typeface="Arial"/>
                <a:cs typeface="Arial"/>
              </a:rPr>
              <a:t>Erilliset näytöt ja puhelimet · Companion · kamera ja ääni · tulostin · varmuuskopion palautus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65B77-6F80-4E7D-9705-FA9CD633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67425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465962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962"/>
                </a:solidFill>
                <a:latin typeface="Arial"/>
                <a:ea typeface="Arial"/>
                <a:cs typeface="Arial"/>
              </a:rPr>
              <a:t>VOIMA on riippumaton ohjelmistokokonaisuus, ei IPF:n, SVNL:n tai SVRY:n virallinen ohjelmisto. Viittaukset eri järjestöihin eivät tarkoita sovittua yhteistyötä.</a:t>
            </a:r>
          </a:p>
        </p:txBody>
      </p:sp>
    </p:spTree>
    <p:extLst>
      <p:ext uri="{BB962C8B-B14F-4D97-AF65-F5344CB8AC3E}">
        <p14:creationId xmlns:p14="http://schemas.microsoft.com/office/powerpoint/2010/main" val="6035631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2026-09-13T15:46:42.1710000Z</dcterms:created>
  <dcterms:modified xsi:type="dcterms:W3CDTF">2026-09-13T15:46:42.1710000Z</dcterms:modified>
</coreProperties>
</file>